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4" r:id="rId3"/>
    <p:sldId id="257" r:id="rId4"/>
    <p:sldId id="285" r:id="rId5"/>
    <p:sldId id="260" r:id="rId6"/>
    <p:sldId id="287" r:id="rId7"/>
    <p:sldId id="286" r:id="rId8"/>
    <p:sldId id="288" r:id="rId9"/>
    <p:sldId id="28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7B"/>
    <a:srgbClr val="2A67C7"/>
    <a:srgbClr val="204E98"/>
    <a:srgbClr val="29203A"/>
    <a:srgbClr val="00ED6D"/>
    <a:srgbClr val="EBFFF6"/>
    <a:srgbClr val="215FC3"/>
    <a:srgbClr val="3A78DE"/>
    <a:srgbClr val="82AAEA"/>
    <a:srgbClr val="79E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50" autoAdjust="0"/>
    <p:restoredTop sz="94648"/>
  </p:normalViewPr>
  <p:slideViewPr>
    <p:cSldViewPr snapToGrid="0">
      <p:cViewPr>
        <p:scale>
          <a:sx n="152" d="100"/>
          <a:sy n="152" d="100"/>
        </p:scale>
        <p:origin x="144" y="-10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821C8-09BF-4838-AE43-2AB3396F1EC4}" type="datetimeFigureOut">
              <a:rPr lang="en-US" smtClean="0"/>
              <a:t>5/16/23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46D80A-2A38-406E-A82E-FA384A9F2F72}" type="slidenum">
              <a:rPr lang="en-US" smtClean="0"/>
              <a:t>‹#›</a:t>
            </a:fld>
            <a:endParaRPr lang="en-US"/>
          </a:p>
        </p:txBody>
      </p:sp>
    </p:spTree>
    <p:extLst>
      <p:ext uri="{BB962C8B-B14F-4D97-AF65-F5344CB8AC3E}">
        <p14:creationId xmlns:p14="http://schemas.microsoft.com/office/powerpoint/2010/main" val="362480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6D80A-2A38-406E-A82E-FA384A9F2F72}" type="slidenum">
              <a:rPr lang="en-US" smtClean="0"/>
              <a:t>7</a:t>
            </a:fld>
            <a:endParaRPr lang="en-US"/>
          </a:p>
        </p:txBody>
      </p:sp>
    </p:spTree>
    <p:extLst>
      <p:ext uri="{BB962C8B-B14F-4D97-AF65-F5344CB8AC3E}">
        <p14:creationId xmlns:p14="http://schemas.microsoft.com/office/powerpoint/2010/main" val="685503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6D80A-2A38-406E-A82E-FA384A9F2F72}" type="slidenum">
              <a:rPr lang="en-US" smtClean="0"/>
              <a:t>8</a:t>
            </a:fld>
            <a:endParaRPr lang="en-US"/>
          </a:p>
        </p:txBody>
      </p:sp>
    </p:spTree>
    <p:extLst>
      <p:ext uri="{BB962C8B-B14F-4D97-AF65-F5344CB8AC3E}">
        <p14:creationId xmlns:p14="http://schemas.microsoft.com/office/powerpoint/2010/main" val="1704097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46D80A-2A38-406E-A82E-FA384A9F2F72}" type="slidenum">
              <a:rPr lang="en-US" smtClean="0"/>
              <a:t>9</a:t>
            </a:fld>
            <a:endParaRPr lang="en-US"/>
          </a:p>
        </p:txBody>
      </p:sp>
    </p:spTree>
    <p:extLst>
      <p:ext uri="{BB962C8B-B14F-4D97-AF65-F5344CB8AC3E}">
        <p14:creationId xmlns:p14="http://schemas.microsoft.com/office/powerpoint/2010/main" val="2998198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9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CA5564DE-FBC6-426E-9E9C-D6FD9A431077}"/>
              </a:ext>
            </a:extLst>
          </p:cNvPr>
          <p:cNvSpPr>
            <a:spLocks noGrp="1"/>
          </p:cNvSpPr>
          <p:nvPr>
            <p:ph type="pic" sz="quarter" idx="11" hasCustomPrompt="1"/>
          </p:nvPr>
        </p:nvSpPr>
        <p:spPr>
          <a:xfrm>
            <a:off x="4847207" y="1083076"/>
            <a:ext cx="4001068" cy="216254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8" name="Picture Placeholder 2">
            <a:extLst>
              <a:ext uri="{FF2B5EF4-FFF2-40B4-BE49-F238E27FC236}">
                <a16:creationId xmlns:a16="http://schemas.microsoft.com/office/drawing/2014/main" id="{DC3896A5-5B33-4D17-969A-4AFADA2AE451}"/>
              </a:ext>
            </a:extLst>
          </p:cNvPr>
          <p:cNvSpPr>
            <a:spLocks noGrp="1"/>
          </p:cNvSpPr>
          <p:nvPr>
            <p:ph type="pic" sz="quarter" idx="12" hasCustomPrompt="1"/>
          </p:nvPr>
        </p:nvSpPr>
        <p:spPr>
          <a:xfrm>
            <a:off x="4847207" y="3426300"/>
            <a:ext cx="4001068" cy="216254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981232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A1D9B1-3FA8-4146-9E0D-FDB28CFEF54E}"/>
              </a:ext>
            </a:extLst>
          </p:cNvPr>
          <p:cNvSpPr>
            <a:spLocks noGrp="1"/>
          </p:cNvSpPr>
          <p:nvPr>
            <p:ph type="pic" sz="quarter" idx="11" hasCustomPrompt="1"/>
          </p:nvPr>
        </p:nvSpPr>
        <p:spPr>
          <a:xfrm>
            <a:off x="5486398" y="1864311"/>
            <a:ext cx="5175683" cy="327586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457321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FF57EB6-D45C-4A3B-8043-F4C95384B18A}"/>
              </a:ext>
            </a:extLst>
          </p:cNvPr>
          <p:cNvSpPr>
            <a:spLocks noGrp="1"/>
          </p:cNvSpPr>
          <p:nvPr>
            <p:ph type="pic" sz="quarter" idx="11" hasCustomPrompt="1"/>
          </p:nvPr>
        </p:nvSpPr>
        <p:spPr>
          <a:xfrm>
            <a:off x="5850382" y="1544715"/>
            <a:ext cx="4989253" cy="271656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986545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0273F497-3490-4D66-A688-0B7632F53366}"/>
              </a:ext>
            </a:extLst>
          </p:cNvPr>
          <p:cNvSpPr>
            <a:spLocks noGrp="1"/>
          </p:cNvSpPr>
          <p:nvPr>
            <p:ph type="pic" sz="quarter" idx="11" hasCustomPrompt="1"/>
          </p:nvPr>
        </p:nvSpPr>
        <p:spPr>
          <a:xfrm>
            <a:off x="5530788" y="1047566"/>
            <a:ext cx="2308196" cy="4860523"/>
          </a:xfrm>
          <a:prstGeom prst="roundRect">
            <a:avLst>
              <a:gd name="adj" fmla="val 9733"/>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id="{8B3622C5-DD96-4A2E-8E28-4AE7C23E4871}"/>
              </a:ext>
            </a:extLst>
          </p:cNvPr>
          <p:cNvSpPr>
            <a:spLocks noGrp="1"/>
          </p:cNvSpPr>
          <p:nvPr>
            <p:ph type="pic" sz="quarter" idx="12" hasCustomPrompt="1"/>
          </p:nvPr>
        </p:nvSpPr>
        <p:spPr>
          <a:xfrm>
            <a:off x="8387964" y="1047566"/>
            <a:ext cx="2308196" cy="4860523"/>
          </a:xfrm>
          <a:prstGeom prst="roundRect">
            <a:avLst>
              <a:gd name="adj" fmla="val 9733"/>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396683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EEC6C3D-AF84-4298-8F25-E389D6B0FD39}"/>
              </a:ext>
            </a:extLst>
          </p:cNvPr>
          <p:cNvSpPr>
            <a:spLocks noGrp="1"/>
          </p:cNvSpPr>
          <p:nvPr>
            <p:ph type="pic" sz="quarter" idx="11" hasCustomPrompt="1"/>
          </p:nvPr>
        </p:nvSpPr>
        <p:spPr>
          <a:xfrm>
            <a:off x="4731798" y="941033"/>
            <a:ext cx="6743092" cy="4647816"/>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137376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49BFBB9-AE81-4AEA-98CF-80F2C1A03DE3}"/>
              </a:ext>
            </a:extLst>
          </p:cNvPr>
          <p:cNvSpPr>
            <a:spLocks noGrp="1"/>
          </p:cNvSpPr>
          <p:nvPr>
            <p:ph type="pic" sz="quarter" idx="10" hasCustomPrompt="1"/>
          </p:nvPr>
        </p:nvSpPr>
        <p:spPr>
          <a:xfrm>
            <a:off x="5345113" y="3506788"/>
            <a:ext cx="6846887" cy="335121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76331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AAEEFF7D-0369-4165-9291-5725300426E7}"/>
              </a:ext>
            </a:extLst>
          </p:cNvPr>
          <p:cNvSpPr>
            <a:spLocks noGrp="1"/>
          </p:cNvSpPr>
          <p:nvPr>
            <p:ph type="pic" sz="quarter" idx="10" hasCustomPrompt="1"/>
          </p:nvPr>
        </p:nvSpPr>
        <p:spPr>
          <a:xfrm>
            <a:off x="3505200" y="3889375"/>
            <a:ext cx="2051050" cy="10572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9" name="Picture Placeholder 2">
            <a:extLst>
              <a:ext uri="{FF2B5EF4-FFF2-40B4-BE49-F238E27FC236}">
                <a16:creationId xmlns:a16="http://schemas.microsoft.com/office/drawing/2014/main" id="{0A40B51D-EEB5-42AC-BFB1-0FF5A941B7D8}"/>
              </a:ext>
            </a:extLst>
          </p:cNvPr>
          <p:cNvSpPr>
            <a:spLocks noGrp="1"/>
          </p:cNvSpPr>
          <p:nvPr>
            <p:ph type="pic" sz="quarter" idx="11" hasCustomPrompt="1"/>
          </p:nvPr>
        </p:nvSpPr>
        <p:spPr>
          <a:xfrm>
            <a:off x="6415088" y="3889374"/>
            <a:ext cx="2051050" cy="10572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0" name="Picture Placeholder 2">
            <a:extLst>
              <a:ext uri="{FF2B5EF4-FFF2-40B4-BE49-F238E27FC236}">
                <a16:creationId xmlns:a16="http://schemas.microsoft.com/office/drawing/2014/main" id="{3588682B-3431-490C-A6BC-5F1F834065C9}"/>
              </a:ext>
            </a:extLst>
          </p:cNvPr>
          <p:cNvSpPr>
            <a:spLocks noGrp="1"/>
          </p:cNvSpPr>
          <p:nvPr>
            <p:ph type="pic" sz="quarter" idx="12" hasCustomPrompt="1"/>
          </p:nvPr>
        </p:nvSpPr>
        <p:spPr>
          <a:xfrm>
            <a:off x="9317038" y="3889373"/>
            <a:ext cx="2051050" cy="10572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303551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E5074A5-091B-4DBE-BBE2-58A3E4554899}"/>
              </a:ext>
            </a:extLst>
          </p:cNvPr>
          <p:cNvSpPr>
            <a:spLocks noGrp="1"/>
          </p:cNvSpPr>
          <p:nvPr>
            <p:ph type="pic" sz="quarter" idx="10" hasCustomPrompt="1"/>
          </p:nvPr>
        </p:nvSpPr>
        <p:spPr>
          <a:xfrm>
            <a:off x="4807984" y="2113230"/>
            <a:ext cx="6786251" cy="231672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422927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8B85353-54CB-489B-AF9B-86C722BFC5D3}"/>
              </a:ext>
            </a:extLst>
          </p:cNvPr>
          <p:cNvSpPr>
            <a:spLocks noGrp="1"/>
          </p:cNvSpPr>
          <p:nvPr>
            <p:ph type="pic" sz="quarter" idx="10" hasCustomPrompt="1"/>
          </p:nvPr>
        </p:nvSpPr>
        <p:spPr>
          <a:xfrm>
            <a:off x="5169994" y="1207720"/>
            <a:ext cx="3201650" cy="146445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0" name="Picture Placeholder 2">
            <a:extLst>
              <a:ext uri="{FF2B5EF4-FFF2-40B4-BE49-F238E27FC236}">
                <a16:creationId xmlns:a16="http://schemas.microsoft.com/office/drawing/2014/main" id="{F1034359-37B1-430F-9C95-CFA8B01BCA8F}"/>
              </a:ext>
            </a:extLst>
          </p:cNvPr>
          <p:cNvSpPr>
            <a:spLocks noGrp="1"/>
          </p:cNvSpPr>
          <p:nvPr>
            <p:ph type="pic" sz="quarter" idx="11" hasCustomPrompt="1"/>
          </p:nvPr>
        </p:nvSpPr>
        <p:spPr>
          <a:xfrm>
            <a:off x="5169994" y="2672179"/>
            <a:ext cx="3201650" cy="146445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1" name="Picture Placeholder 2">
            <a:extLst>
              <a:ext uri="{FF2B5EF4-FFF2-40B4-BE49-F238E27FC236}">
                <a16:creationId xmlns:a16="http://schemas.microsoft.com/office/drawing/2014/main" id="{21F0B50D-1E70-4DD6-B8A4-A6FD104BD610}"/>
              </a:ext>
            </a:extLst>
          </p:cNvPr>
          <p:cNvSpPr>
            <a:spLocks noGrp="1"/>
          </p:cNvSpPr>
          <p:nvPr>
            <p:ph type="pic" sz="quarter" idx="12" hasCustomPrompt="1"/>
          </p:nvPr>
        </p:nvSpPr>
        <p:spPr>
          <a:xfrm>
            <a:off x="5169994" y="4136638"/>
            <a:ext cx="3201650" cy="146445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2" name="Picture Placeholder 2">
            <a:extLst>
              <a:ext uri="{FF2B5EF4-FFF2-40B4-BE49-F238E27FC236}">
                <a16:creationId xmlns:a16="http://schemas.microsoft.com/office/drawing/2014/main" id="{5C3BE904-4956-4A19-8237-5EF081C5509C}"/>
              </a:ext>
            </a:extLst>
          </p:cNvPr>
          <p:cNvSpPr>
            <a:spLocks noGrp="1"/>
          </p:cNvSpPr>
          <p:nvPr>
            <p:ph type="pic" sz="quarter" idx="13" hasCustomPrompt="1"/>
          </p:nvPr>
        </p:nvSpPr>
        <p:spPr>
          <a:xfrm>
            <a:off x="8371644" y="1207720"/>
            <a:ext cx="3201650" cy="146445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3" name="Picture Placeholder 2">
            <a:extLst>
              <a:ext uri="{FF2B5EF4-FFF2-40B4-BE49-F238E27FC236}">
                <a16:creationId xmlns:a16="http://schemas.microsoft.com/office/drawing/2014/main" id="{4B255E09-DA4F-4AE2-96A9-BA9EAFFFD635}"/>
              </a:ext>
            </a:extLst>
          </p:cNvPr>
          <p:cNvSpPr>
            <a:spLocks noGrp="1"/>
          </p:cNvSpPr>
          <p:nvPr>
            <p:ph type="pic" sz="quarter" idx="14" hasCustomPrompt="1"/>
          </p:nvPr>
        </p:nvSpPr>
        <p:spPr>
          <a:xfrm>
            <a:off x="8371644" y="2672179"/>
            <a:ext cx="3201650" cy="146445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4" name="Picture Placeholder 2">
            <a:extLst>
              <a:ext uri="{FF2B5EF4-FFF2-40B4-BE49-F238E27FC236}">
                <a16:creationId xmlns:a16="http://schemas.microsoft.com/office/drawing/2014/main" id="{BACD97A1-6FF6-47BF-BA98-FB6EAA2696C1}"/>
              </a:ext>
            </a:extLst>
          </p:cNvPr>
          <p:cNvSpPr>
            <a:spLocks noGrp="1"/>
          </p:cNvSpPr>
          <p:nvPr>
            <p:ph type="pic" sz="quarter" idx="15" hasCustomPrompt="1"/>
          </p:nvPr>
        </p:nvSpPr>
        <p:spPr>
          <a:xfrm>
            <a:off x="8371644" y="4136638"/>
            <a:ext cx="3201650" cy="146445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555434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4" name="Picture Placeholder 2">
            <a:extLst>
              <a:ext uri="{FF2B5EF4-FFF2-40B4-BE49-F238E27FC236}">
                <a16:creationId xmlns:a16="http://schemas.microsoft.com/office/drawing/2014/main" id="{08773B07-6962-410B-B6AA-EDAAF92BFC8D}"/>
              </a:ext>
            </a:extLst>
          </p:cNvPr>
          <p:cNvSpPr>
            <a:spLocks noGrp="1"/>
          </p:cNvSpPr>
          <p:nvPr>
            <p:ph type="pic" sz="quarter" idx="10" hasCustomPrompt="1"/>
          </p:nvPr>
        </p:nvSpPr>
        <p:spPr>
          <a:xfrm>
            <a:off x="4396494" y="1280761"/>
            <a:ext cx="3574860" cy="3030316"/>
          </a:xfrm>
          <a:prstGeom prst="rect">
            <a:avLst/>
          </a:prstGeom>
          <a:no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05" name="Picture Placeholder 2">
            <a:extLst>
              <a:ext uri="{FF2B5EF4-FFF2-40B4-BE49-F238E27FC236}">
                <a16:creationId xmlns:a16="http://schemas.microsoft.com/office/drawing/2014/main" id="{84DDC3D1-34FC-4B23-8CB5-4210EADC7419}"/>
              </a:ext>
            </a:extLst>
          </p:cNvPr>
          <p:cNvSpPr>
            <a:spLocks noGrp="1"/>
          </p:cNvSpPr>
          <p:nvPr>
            <p:ph type="pic" sz="quarter" idx="11" hasCustomPrompt="1"/>
          </p:nvPr>
        </p:nvSpPr>
        <p:spPr>
          <a:xfrm>
            <a:off x="8310108" y="1280761"/>
            <a:ext cx="2950547" cy="3030316"/>
          </a:xfrm>
          <a:prstGeom prst="rect">
            <a:avLst/>
          </a:prstGeom>
          <a:no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33827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F9BD1AC-A9DE-41FE-B9D1-CA7E9F288534}"/>
              </a:ext>
            </a:extLst>
          </p:cNvPr>
          <p:cNvSpPr>
            <a:spLocks noGrp="1"/>
          </p:cNvSpPr>
          <p:nvPr>
            <p:ph type="pic" sz="quarter" idx="10" hasCustomPrompt="1"/>
          </p:nvPr>
        </p:nvSpPr>
        <p:spPr>
          <a:xfrm>
            <a:off x="5274801" y="1944587"/>
            <a:ext cx="5630760" cy="192225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812482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441CB028-24E6-4176-B055-B96C663CF875}"/>
              </a:ext>
            </a:extLst>
          </p:cNvPr>
          <p:cNvSpPr>
            <a:spLocks noGrp="1"/>
          </p:cNvSpPr>
          <p:nvPr>
            <p:ph type="pic" sz="quarter" idx="10" hasCustomPrompt="1"/>
          </p:nvPr>
        </p:nvSpPr>
        <p:spPr>
          <a:xfrm>
            <a:off x="5406500" y="581789"/>
            <a:ext cx="6112201" cy="1022488"/>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0" name="Picture Placeholder 2">
            <a:extLst>
              <a:ext uri="{FF2B5EF4-FFF2-40B4-BE49-F238E27FC236}">
                <a16:creationId xmlns:a16="http://schemas.microsoft.com/office/drawing/2014/main" id="{3D02D49B-9EA7-4E94-A368-D5A9697227AC}"/>
              </a:ext>
            </a:extLst>
          </p:cNvPr>
          <p:cNvSpPr>
            <a:spLocks noGrp="1"/>
          </p:cNvSpPr>
          <p:nvPr>
            <p:ph type="pic" sz="quarter" idx="11" hasCustomPrompt="1"/>
          </p:nvPr>
        </p:nvSpPr>
        <p:spPr>
          <a:xfrm>
            <a:off x="5406499" y="1720956"/>
            <a:ext cx="2994121" cy="423595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1" name="Picture Placeholder 2">
            <a:extLst>
              <a:ext uri="{FF2B5EF4-FFF2-40B4-BE49-F238E27FC236}">
                <a16:creationId xmlns:a16="http://schemas.microsoft.com/office/drawing/2014/main" id="{CF1EB69D-F4CE-41D2-A889-2B3E101DA8D6}"/>
              </a:ext>
            </a:extLst>
          </p:cNvPr>
          <p:cNvSpPr>
            <a:spLocks noGrp="1"/>
          </p:cNvSpPr>
          <p:nvPr>
            <p:ph type="pic" sz="quarter" idx="12" hasCustomPrompt="1"/>
          </p:nvPr>
        </p:nvSpPr>
        <p:spPr>
          <a:xfrm>
            <a:off x="8524581" y="1720955"/>
            <a:ext cx="2994121" cy="4235959"/>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985005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0FE544E7-5782-4FBD-B5C6-5BA7B052B1BA}"/>
              </a:ext>
            </a:extLst>
          </p:cNvPr>
          <p:cNvSpPr>
            <a:spLocks noGrp="1"/>
          </p:cNvSpPr>
          <p:nvPr>
            <p:ph type="pic" sz="quarter" idx="11" hasCustomPrompt="1"/>
          </p:nvPr>
        </p:nvSpPr>
        <p:spPr>
          <a:xfrm>
            <a:off x="5027669" y="0"/>
            <a:ext cx="7164331" cy="485608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873363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39575"/>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6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8.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g"/><Relationship Id="rId11"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mailto:CSIsupport@Rollick.i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2A67C7"/>
            </a:gs>
            <a:gs pos="100000">
              <a:srgbClr val="00417B"/>
            </a:gs>
          </a:gsLst>
          <a:lin ang="5400000" scaled="1"/>
        </a:gra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51720275-A10C-419B-89B2-E429E70732FD}"/>
              </a:ext>
            </a:extLst>
          </p:cNvPr>
          <p:cNvSpPr txBox="1"/>
          <p:nvPr/>
        </p:nvSpPr>
        <p:spPr>
          <a:xfrm>
            <a:off x="1224940" y="1753339"/>
            <a:ext cx="11683499" cy="2092881"/>
          </a:xfrm>
          <a:prstGeom prst="rect">
            <a:avLst/>
          </a:prstGeom>
          <a:noFill/>
        </p:spPr>
        <p:txBody>
          <a:bodyPr wrap="square" rtlCol="0">
            <a:spAutoFit/>
          </a:bodyPr>
          <a:lstStyle/>
          <a:p>
            <a:r>
              <a:rPr lang="en-US" sz="6500" dirty="0">
                <a:solidFill>
                  <a:schemeClr val="bg1"/>
                </a:solidFill>
                <a:latin typeface="DM Sans" pitchFamily="2" charset="0"/>
              </a:rPr>
              <a:t>Marine Industry CSI </a:t>
            </a:r>
            <a:br>
              <a:rPr lang="en-US" sz="6500" dirty="0">
                <a:solidFill>
                  <a:schemeClr val="bg1"/>
                </a:solidFill>
                <a:latin typeface="DM Sans" pitchFamily="2" charset="0"/>
              </a:rPr>
            </a:br>
            <a:r>
              <a:rPr lang="en-US" sz="6500" dirty="0">
                <a:solidFill>
                  <a:schemeClr val="bg1"/>
                </a:solidFill>
                <a:latin typeface="DM Sans" pitchFamily="2" charset="0"/>
              </a:rPr>
              <a:t>Award Badging Program</a:t>
            </a:r>
            <a:endParaRPr lang="en-ID" sz="6500" dirty="0">
              <a:solidFill>
                <a:schemeClr val="bg1"/>
              </a:solidFill>
              <a:latin typeface="DM Sans" pitchFamily="2" charset="0"/>
            </a:endParaRPr>
          </a:p>
        </p:txBody>
      </p:sp>
      <p:sp>
        <p:nvSpPr>
          <p:cNvPr id="18" name="TextBox 17">
            <a:extLst>
              <a:ext uri="{FF2B5EF4-FFF2-40B4-BE49-F238E27FC236}">
                <a16:creationId xmlns:a16="http://schemas.microsoft.com/office/drawing/2014/main" id="{75D0A430-3F77-403A-9CC0-24FBD7F7C906}"/>
              </a:ext>
            </a:extLst>
          </p:cNvPr>
          <p:cNvSpPr txBox="1"/>
          <p:nvPr/>
        </p:nvSpPr>
        <p:spPr>
          <a:xfrm>
            <a:off x="1224940" y="5177480"/>
            <a:ext cx="2473300" cy="553998"/>
          </a:xfrm>
          <a:prstGeom prst="rect">
            <a:avLst/>
          </a:prstGeom>
          <a:noFill/>
        </p:spPr>
        <p:txBody>
          <a:bodyPr wrap="square" rtlCol="0">
            <a:spAutoFit/>
          </a:bodyPr>
          <a:lstStyle/>
          <a:p>
            <a:br>
              <a:rPr lang="en-ID" sz="1500" dirty="0">
                <a:solidFill>
                  <a:schemeClr val="bg1">
                    <a:lumMod val="95000"/>
                  </a:schemeClr>
                </a:solidFill>
                <a:latin typeface="DM Sans" pitchFamily="2" charset="0"/>
              </a:rPr>
            </a:br>
            <a:r>
              <a:rPr lang="en-ID" sz="1500" dirty="0">
                <a:solidFill>
                  <a:schemeClr val="bg1">
                    <a:lumMod val="95000"/>
                  </a:schemeClr>
                </a:solidFill>
                <a:latin typeface="DM Sans" pitchFamily="2" charset="0"/>
              </a:rPr>
              <a:t>Badge Usage Guidelines</a:t>
            </a:r>
          </a:p>
        </p:txBody>
      </p:sp>
      <p:cxnSp>
        <p:nvCxnSpPr>
          <p:cNvPr id="23" name="Straight Connector 22">
            <a:extLst>
              <a:ext uri="{FF2B5EF4-FFF2-40B4-BE49-F238E27FC236}">
                <a16:creationId xmlns:a16="http://schemas.microsoft.com/office/drawing/2014/main" id="{150867FB-9994-463F-88FB-00383051E5C0}"/>
              </a:ext>
            </a:extLst>
          </p:cNvPr>
          <p:cNvCxnSpPr/>
          <p:nvPr/>
        </p:nvCxnSpPr>
        <p:spPr>
          <a:xfrm>
            <a:off x="1308215" y="5104661"/>
            <a:ext cx="98066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213C73-F04D-3363-ED49-8D4EF7EBF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8718" y="5354709"/>
            <a:ext cx="2029043" cy="431294"/>
          </a:xfrm>
          <a:prstGeom prst="rect">
            <a:avLst/>
          </a:prstGeom>
        </p:spPr>
      </p:pic>
      <p:pic>
        <p:nvPicPr>
          <p:cNvPr id="8" name="Picture 7">
            <a:extLst>
              <a:ext uri="{FF2B5EF4-FFF2-40B4-BE49-F238E27FC236}">
                <a16:creationId xmlns:a16="http://schemas.microsoft.com/office/drawing/2014/main" id="{21D3F1A2-8956-F714-3888-9052761AA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120" y="5395349"/>
            <a:ext cx="3423722" cy="300686"/>
          </a:xfrm>
          <a:prstGeom prst="rect">
            <a:avLst/>
          </a:prstGeom>
        </p:spPr>
      </p:pic>
    </p:spTree>
    <p:extLst>
      <p:ext uri="{BB962C8B-B14F-4D97-AF65-F5344CB8AC3E}">
        <p14:creationId xmlns:p14="http://schemas.microsoft.com/office/powerpoint/2010/main" val="167087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67C7"/>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5D803F-6446-4884-B873-BE4D781718F7}"/>
              </a:ext>
            </a:extLst>
          </p:cNvPr>
          <p:cNvSpPr txBox="1"/>
          <p:nvPr/>
        </p:nvSpPr>
        <p:spPr>
          <a:xfrm>
            <a:off x="474222" y="6157655"/>
            <a:ext cx="2295611" cy="430887"/>
          </a:xfrm>
          <a:prstGeom prst="rect">
            <a:avLst/>
          </a:prstGeom>
          <a:noFill/>
        </p:spPr>
        <p:txBody>
          <a:bodyPr wrap="square" rtlCol="0">
            <a:spAutoFit/>
          </a:bodyPr>
          <a:lstStyle/>
          <a:p>
            <a:r>
              <a:rPr lang="en-ID" sz="1100" dirty="0">
                <a:solidFill>
                  <a:schemeClr val="bg1"/>
                </a:solidFill>
                <a:latin typeface="DM Sans" pitchFamily="2" charset="0"/>
              </a:rPr>
              <a:t>Marine Industry CSI Award Badging Program</a:t>
            </a:r>
          </a:p>
        </p:txBody>
      </p:sp>
      <p:cxnSp>
        <p:nvCxnSpPr>
          <p:cNvPr id="8" name="Straight Connector 7">
            <a:extLst>
              <a:ext uri="{FF2B5EF4-FFF2-40B4-BE49-F238E27FC236}">
                <a16:creationId xmlns:a16="http://schemas.microsoft.com/office/drawing/2014/main" id="{32CC9067-7589-4E1C-8D7E-20C74D52B490}"/>
              </a:ext>
            </a:extLst>
          </p:cNvPr>
          <p:cNvCxnSpPr>
            <a:cxnSpLocks/>
          </p:cNvCxnSpPr>
          <p:nvPr/>
        </p:nvCxnSpPr>
        <p:spPr>
          <a:xfrm>
            <a:off x="569650" y="6081207"/>
            <a:ext cx="22001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8E7F1E-748E-4F08-9C96-A18A9420D125}"/>
              </a:ext>
            </a:extLst>
          </p:cNvPr>
          <p:cNvSpPr txBox="1"/>
          <p:nvPr/>
        </p:nvSpPr>
        <p:spPr>
          <a:xfrm>
            <a:off x="5001833" y="909345"/>
            <a:ext cx="6599802" cy="5386090"/>
          </a:xfrm>
          <a:prstGeom prst="rect">
            <a:avLst/>
          </a:prstGeom>
          <a:noFill/>
        </p:spPr>
        <p:txBody>
          <a:bodyPr wrap="square" rtlCol="0">
            <a:spAutoFit/>
          </a:bodyPr>
          <a:lstStyle/>
          <a:p>
            <a:pPr algn="r"/>
            <a:r>
              <a:rPr lang="en-ID" sz="34400" dirty="0">
                <a:solidFill>
                  <a:schemeClr val="bg1">
                    <a:lumMod val="95000"/>
                  </a:schemeClr>
                </a:solidFill>
                <a:latin typeface="DM Sans" pitchFamily="2" charset="0"/>
              </a:rPr>
              <a:t>01</a:t>
            </a:r>
          </a:p>
        </p:txBody>
      </p:sp>
      <p:sp>
        <p:nvSpPr>
          <p:cNvPr id="13" name="TextBox 12">
            <a:extLst>
              <a:ext uri="{FF2B5EF4-FFF2-40B4-BE49-F238E27FC236}">
                <a16:creationId xmlns:a16="http://schemas.microsoft.com/office/drawing/2014/main" id="{18B800E3-D653-460A-9F66-56F6E7F35E3E}"/>
              </a:ext>
            </a:extLst>
          </p:cNvPr>
          <p:cNvSpPr txBox="1"/>
          <p:nvPr/>
        </p:nvSpPr>
        <p:spPr>
          <a:xfrm>
            <a:off x="474221" y="2471885"/>
            <a:ext cx="8953864" cy="1862048"/>
          </a:xfrm>
          <a:prstGeom prst="rect">
            <a:avLst/>
          </a:prstGeom>
          <a:noFill/>
        </p:spPr>
        <p:txBody>
          <a:bodyPr wrap="square" rtlCol="0">
            <a:spAutoFit/>
          </a:bodyPr>
          <a:lstStyle/>
          <a:p>
            <a:r>
              <a:rPr lang="en-ID" sz="11500" dirty="0">
                <a:solidFill>
                  <a:srgbClr val="00417B"/>
                </a:solidFill>
                <a:latin typeface="DM Sans" pitchFamily="2" charset="0"/>
              </a:rPr>
              <a:t>Introduction</a:t>
            </a:r>
          </a:p>
        </p:txBody>
      </p:sp>
    </p:spTree>
    <p:extLst>
      <p:ext uri="{BB962C8B-B14F-4D97-AF65-F5344CB8AC3E}">
        <p14:creationId xmlns:p14="http://schemas.microsoft.com/office/powerpoint/2010/main" val="242642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8C8152-72E6-4627-9A77-C5826A342C70}"/>
              </a:ext>
            </a:extLst>
          </p:cNvPr>
          <p:cNvSpPr txBox="1"/>
          <p:nvPr/>
        </p:nvSpPr>
        <p:spPr>
          <a:xfrm>
            <a:off x="474222" y="6157655"/>
            <a:ext cx="2295611" cy="430887"/>
          </a:xfrm>
          <a:prstGeom prst="rect">
            <a:avLst/>
          </a:prstGeom>
          <a:noFill/>
        </p:spPr>
        <p:txBody>
          <a:bodyPr wrap="square" rtlCol="0">
            <a:spAutoFit/>
          </a:bodyPr>
          <a:lstStyle/>
          <a:p>
            <a:r>
              <a:rPr lang="en-ID" sz="1100" dirty="0">
                <a:solidFill>
                  <a:srgbClr val="00417B"/>
                </a:solidFill>
                <a:latin typeface="DM Sans" pitchFamily="2" charset="0"/>
              </a:rPr>
              <a:t>Marine Industry CSI Award Badging Program</a:t>
            </a:r>
          </a:p>
        </p:txBody>
      </p:sp>
      <p:cxnSp>
        <p:nvCxnSpPr>
          <p:cNvPr id="9" name="Straight Connector 8">
            <a:extLst>
              <a:ext uri="{FF2B5EF4-FFF2-40B4-BE49-F238E27FC236}">
                <a16:creationId xmlns:a16="http://schemas.microsoft.com/office/drawing/2014/main" id="{FDFCC948-1329-472F-B275-14DC918A139E}"/>
              </a:ext>
            </a:extLst>
          </p:cNvPr>
          <p:cNvCxnSpPr>
            <a:cxnSpLocks/>
          </p:cNvCxnSpPr>
          <p:nvPr/>
        </p:nvCxnSpPr>
        <p:spPr>
          <a:xfrm>
            <a:off x="569650" y="6081207"/>
            <a:ext cx="220018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51323F6-C53C-40CA-99EA-92C6D1C93413}"/>
              </a:ext>
            </a:extLst>
          </p:cNvPr>
          <p:cNvSpPr txBox="1"/>
          <p:nvPr/>
        </p:nvSpPr>
        <p:spPr>
          <a:xfrm>
            <a:off x="569650" y="1962310"/>
            <a:ext cx="2899294" cy="769441"/>
          </a:xfrm>
          <a:prstGeom prst="rect">
            <a:avLst/>
          </a:prstGeom>
          <a:noFill/>
        </p:spPr>
        <p:txBody>
          <a:bodyPr wrap="square" rtlCol="0">
            <a:spAutoFit/>
          </a:bodyPr>
          <a:lstStyle/>
          <a:p>
            <a:r>
              <a:rPr lang="en-ID" sz="4400" dirty="0">
                <a:solidFill>
                  <a:srgbClr val="00417B"/>
                </a:solidFill>
                <a:latin typeface="DM Sans Medium" pitchFamily="2" charset="0"/>
              </a:rPr>
              <a:t>Overview</a:t>
            </a:r>
          </a:p>
        </p:txBody>
      </p:sp>
      <p:sp>
        <p:nvSpPr>
          <p:cNvPr id="16" name="TextBox 15">
            <a:extLst>
              <a:ext uri="{FF2B5EF4-FFF2-40B4-BE49-F238E27FC236}">
                <a16:creationId xmlns:a16="http://schemas.microsoft.com/office/drawing/2014/main" id="{9D798566-6C30-449F-B9B7-044ACCB8E819}"/>
              </a:ext>
            </a:extLst>
          </p:cNvPr>
          <p:cNvSpPr txBox="1"/>
          <p:nvPr/>
        </p:nvSpPr>
        <p:spPr>
          <a:xfrm>
            <a:off x="5291091" y="2017588"/>
            <a:ext cx="5600429" cy="4106765"/>
          </a:xfrm>
          <a:prstGeom prst="rect">
            <a:avLst/>
          </a:prstGeom>
          <a:noFill/>
        </p:spPr>
        <p:txBody>
          <a:bodyPr wrap="square" rtlCol="0">
            <a:spAutoFit/>
          </a:bodyPr>
          <a:lstStyle/>
          <a:p>
            <a:pPr>
              <a:lnSpc>
                <a:spcPct val="200000"/>
              </a:lnSpc>
            </a:pPr>
            <a:r>
              <a:rPr lang="en-US" sz="1100" dirty="0">
                <a:latin typeface="Open Sans" panose="020B0606030504020204" pitchFamily="34" charset="0"/>
                <a:ea typeface="Open Sans" panose="020B0606030504020204" pitchFamily="34" charset="0"/>
                <a:cs typeface="Open Sans" panose="020B0606030504020204" pitchFamily="34" charset="0"/>
              </a:rPr>
              <a:t>The Marine Industry CSI Award Badging Program is designed to create enhanced awareness and visibility for the Marine Industry CSI Award winners among consumers. Award winners will have the opportunity to participate in this program by displaying NMMA-Awarded manufacturer and/or dealer customer satisfaction badges on many websites used by consumers during the boat shopping process. The badge proudly displays that a brand and/or its dealers have achieved a mark of excellence in customer satisfaction, instilling more trust and confidence in the buying process.</a:t>
            </a:r>
          </a:p>
          <a:p>
            <a:pPr>
              <a:lnSpc>
                <a:spcPct val="200000"/>
              </a:lnSpc>
            </a:pPr>
            <a:endParaRPr lang="en-US" sz="1100" dirty="0">
              <a:latin typeface="Open Sans" panose="020B0606030504020204" pitchFamily="34" charset="0"/>
              <a:ea typeface="Open Sans" panose="020B0606030504020204" pitchFamily="34" charset="0"/>
              <a:cs typeface="Open Sans" panose="020B0606030504020204" pitchFamily="34" charset="0"/>
            </a:endParaRPr>
          </a:p>
          <a:p>
            <a:pPr>
              <a:lnSpc>
                <a:spcPct val="200000"/>
              </a:lnSpc>
            </a:pPr>
            <a:r>
              <a:rPr lang="en-US" sz="1100" b="1" dirty="0">
                <a:solidFill>
                  <a:srgbClr val="00417B"/>
                </a:solidFill>
                <a:latin typeface="Open Sans" panose="020B0606030504020204" pitchFamily="34" charset="0"/>
                <a:ea typeface="Open Sans" panose="020B0606030504020204" pitchFamily="34" charset="0"/>
                <a:cs typeface="Open Sans" panose="020B0606030504020204" pitchFamily="34" charset="0"/>
              </a:rPr>
              <a:t>This guide illustrates the usage guidelines when displaying customer satisfaction badges on OEM brand and dealer websites and/or other marketing materials.</a:t>
            </a:r>
          </a:p>
        </p:txBody>
      </p:sp>
    </p:spTree>
    <p:extLst>
      <p:ext uri="{BB962C8B-B14F-4D97-AF65-F5344CB8AC3E}">
        <p14:creationId xmlns:p14="http://schemas.microsoft.com/office/powerpoint/2010/main" val="219989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67C7"/>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5D803F-6446-4884-B873-BE4D781718F7}"/>
              </a:ext>
            </a:extLst>
          </p:cNvPr>
          <p:cNvSpPr txBox="1"/>
          <p:nvPr/>
        </p:nvSpPr>
        <p:spPr>
          <a:xfrm>
            <a:off x="474222" y="6157655"/>
            <a:ext cx="2295611" cy="430887"/>
          </a:xfrm>
          <a:prstGeom prst="rect">
            <a:avLst/>
          </a:prstGeom>
          <a:noFill/>
        </p:spPr>
        <p:txBody>
          <a:bodyPr wrap="square" rtlCol="0">
            <a:spAutoFit/>
          </a:bodyPr>
          <a:lstStyle/>
          <a:p>
            <a:r>
              <a:rPr lang="en-ID" sz="1100" dirty="0">
                <a:solidFill>
                  <a:schemeClr val="bg1"/>
                </a:solidFill>
                <a:latin typeface="DM Sans" pitchFamily="2" charset="0"/>
              </a:rPr>
              <a:t>Marine Industry CSI Award Badging Program</a:t>
            </a:r>
          </a:p>
        </p:txBody>
      </p:sp>
      <p:cxnSp>
        <p:nvCxnSpPr>
          <p:cNvPr id="8" name="Straight Connector 7">
            <a:extLst>
              <a:ext uri="{FF2B5EF4-FFF2-40B4-BE49-F238E27FC236}">
                <a16:creationId xmlns:a16="http://schemas.microsoft.com/office/drawing/2014/main" id="{32CC9067-7589-4E1C-8D7E-20C74D52B490}"/>
              </a:ext>
            </a:extLst>
          </p:cNvPr>
          <p:cNvCxnSpPr>
            <a:cxnSpLocks/>
          </p:cNvCxnSpPr>
          <p:nvPr/>
        </p:nvCxnSpPr>
        <p:spPr>
          <a:xfrm>
            <a:off x="569650" y="6081207"/>
            <a:ext cx="22001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8E7F1E-748E-4F08-9C96-A18A9420D125}"/>
              </a:ext>
            </a:extLst>
          </p:cNvPr>
          <p:cNvSpPr txBox="1"/>
          <p:nvPr/>
        </p:nvSpPr>
        <p:spPr>
          <a:xfrm>
            <a:off x="5113593" y="909345"/>
            <a:ext cx="6599802" cy="5386090"/>
          </a:xfrm>
          <a:prstGeom prst="rect">
            <a:avLst/>
          </a:prstGeom>
          <a:noFill/>
        </p:spPr>
        <p:txBody>
          <a:bodyPr wrap="square" rtlCol="0">
            <a:spAutoFit/>
          </a:bodyPr>
          <a:lstStyle/>
          <a:p>
            <a:pPr algn="r"/>
            <a:r>
              <a:rPr lang="en-ID" sz="34400" dirty="0">
                <a:solidFill>
                  <a:schemeClr val="bg1">
                    <a:lumMod val="95000"/>
                  </a:schemeClr>
                </a:solidFill>
                <a:latin typeface="DM Sans" pitchFamily="2" charset="0"/>
              </a:rPr>
              <a:t>02</a:t>
            </a:r>
          </a:p>
        </p:txBody>
      </p:sp>
      <p:sp>
        <p:nvSpPr>
          <p:cNvPr id="13" name="TextBox 12">
            <a:extLst>
              <a:ext uri="{FF2B5EF4-FFF2-40B4-BE49-F238E27FC236}">
                <a16:creationId xmlns:a16="http://schemas.microsoft.com/office/drawing/2014/main" id="{18B800E3-D653-460A-9F66-56F6E7F35E3E}"/>
              </a:ext>
            </a:extLst>
          </p:cNvPr>
          <p:cNvSpPr txBox="1"/>
          <p:nvPr/>
        </p:nvSpPr>
        <p:spPr>
          <a:xfrm>
            <a:off x="474220" y="2471885"/>
            <a:ext cx="10264900" cy="1862048"/>
          </a:xfrm>
          <a:prstGeom prst="rect">
            <a:avLst/>
          </a:prstGeom>
          <a:noFill/>
        </p:spPr>
        <p:txBody>
          <a:bodyPr wrap="square" rtlCol="0">
            <a:spAutoFit/>
          </a:bodyPr>
          <a:lstStyle/>
          <a:p>
            <a:r>
              <a:rPr lang="en-ID" sz="11500" dirty="0">
                <a:solidFill>
                  <a:srgbClr val="00417B"/>
                </a:solidFill>
                <a:latin typeface="DM Sans" pitchFamily="2" charset="0"/>
              </a:rPr>
              <a:t>Badges</a:t>
            </a:r>
          </a:p>
        </p:txBody>
      </p:sp>
    </p:spTree>
    <p:extLst>
      <p:ext uri="{BB962C8B-B14F-4D97-AF65-F5344CB8AC3E}">
        <p14:creationId xmlns:p14="http://schemas.microsoft.com/office/powerpoint/2010/main" val="408574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1E31EDA-1AB2-4D7C-9660-24254EA10265}"/>
              </a:ext>
            </a:extLst>
          </p:cNvPr>
          <p:cNvSpPr txBox="1"/>
          <p:nvPr/>
        </p:nvSpPr>
        <p:spPr>
          <a:xfrm>
            <a:off x="569649" y="1962310"/>
            <a:ext cx="3443057" cy="769441"/>
          </a:xfrm>
          <a:prstGeom prst="rect">
            <a:avLst/>
          </a:prstGeom>
          <a:noFill/>
        </p:spPr>
        <p:txBody>
          <a:bodyPr wrap="square" rtlCol="0">
            <a:spAutoFit/>
          </a:bodyPr>
          <a:lstStyle/>
          <a:p>
            <a:r>
              <a:rPr lang="en-ID" sz="4400" dirty="0">
                <a:solidFill>
                  <a:srgbClr val="00417B"/>
                </a:solidFill>
                <a:latin typeface="DM Sans Medium" pitchFamily="2" charset="0"/>
              </a:rPr>
              <a:t>Branding </a:t>
            </a:r>
          </a:p>
        </p:txBody>
      </p:sp>
      <p:sp>
        <p:nvSpPr>
          <p:cNvPr id="13" name="TextBox 12">
            <a:extLst>
              <a:ext uri="{FF2B5EF4-FFF2-40B4-BE49-F238E27FC236}">
                <a16:creationId xmlns:a16="http://schemas.microsoft.com/office/drawing/2014/main" id="{76AB6E19-1096-4451-AA89-FB52108177A8}"/>
              </a:ext>
            </a:extLst>
          </p:cNvPr>
          <p:cNvSpPr txBox="1"/>
          <p:nvPr/>
        </p:nvSpPr>
        <p:spPr>
          <a:xfrm>
            <a:off x="5408671" y="3901098"/>
            <a:ext cx="2706208" cy="1334853"/>
          </a:xfrm>
          <a:prstGeom prst="rect">
            <a:avLst/>
          </a:prstGeom>
          <a:noFill/>
        </p:spPr>
        <p:txBody>
          <a:bodyPr wrap="square" rtlCol="0">
            <a:spAutoFit/>
          </a:bodyPr>
          <a:lstStyle/>
          <a:p>
            <a:pPr>
              <a:lnSpc>
                <a:spcPct val="150000"/>
              </a:lnSpc>
            </a:pPr>
            <a:endParaRPr lang="en-ID" sz="11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ID" sz="1100" dirty="0">
                <a:latin typeface="Open Sans" panose="020B0606030504020204" pitchFamily="34" charset="0"/>
                <a:ea typeface="Open Sans" panose="020B0606030504020204" pitchFamily="34" charset="0"/>
                <a:cs typeface="Open Sans" panose="020B0606030504020204" pitchFamily="34" charset="0"/>
              </a:rPr>
              <a:t>Badge presented to Marine Industry CSI Award winning </a:t>
            </a:r>
            <a:r>
              <a:rPr lang="en-ID" sz="1100" b="1" dirty="0">
                <a:latin typeface="Open Sans" panose="020B0606030504020204" pitchFamily="34" charset="0"/>
                <a:ea typeface="Open Sans" panose="020B0606030504020204" pitchFamily="34" charset="0"/>
                <a:cs typeface="Open Sans" panose="020B0606030504020204" pitchFamily="34" charset="0"/>
              </a:rPr>
              <a:t>manufacturers</a:t>
            </a:r>
            <a:r>
              <a:rPr lang="en-ID" sz="1100" dirty="0">
                <a:latin typeface="Open Sans" panose="020B0606030504020204" pitchFamily="34" charset="0"/>
                <a:ea typeface="Open Sans" panose="020B0606030504020204" pitchFamily="34" charset="0"/>
                <a:cs typeface="Open Sans" panose="020B0606030504020204" pitchFamily="34" charset="0"/>
              </a:rPr>
              <a:t> for superior customer satisfaction.</a:t>
            </a:r>
          </a:p>
          <a:p>
            <a:pPr>
              <a:lnSpc>
                <a:spcPct val="150000"/>
              </a:lnSpc>
            </a:pPr>
            <a:endParaRPr lang="en-ID"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96608F33-743A-4014-B46C-436332DCB280}"/>
              </a:ext>
            </a:extLst>
          </p:cNvPr>
          <p:cNvSpPr txBox="1"/>
          <p:nvPr/>
        </p:nvSpPr>
        <p:spPr>
          <a:xfrm>
            <a:off x="5374453" y="3830799"/>
            <a:ext cx="2706208" cy="369332"/>
          </a:xfrm>
          <a:prstGeom prst="rect">
            <a:avLst/>
          </a:prstGeom>
          <a:noFill/>
        </p:spPr>
        <p:txBody>
          <a:bodyPr wrap="square" rtlCol="0">
            <a:spAutoFit/>
          </a:bodyPr>
          <a:lstStyle/>
          <a:p>
            <a:r>
              <a:rPr lang="en-ID" b="1" dirty="0">
                <a:solidFill>
                  <a:srgbClr val="2A67C7"/>
                </a:solidFill>
                <a:latin typeface="DM Sans" pitchFamily="2" charset="0"/>
              </a:rPr>
              <a:t>OEM-Level Badge</a:t>
            </a:r>
          </a:p>
        </p:txBody>
      </p:sp>
      <p:sp>
        <p:nvSpPr>
          <p:cNvPr id="16" name="TextBox 15">
            <a:extLst>
              <a:ext uri="{FF2B5EF4-FFF2-40B4-BE49-F238E27FC236}">
                <a16:creationId xmlns:a16="http://schemas.microsoft.com/office/drawing/2014/main" id="{BF8C76D0-96A4-4225-9238-3EB12803DD26}"/>
              </a:ext>
            </a:extLst>
          </p:cNvPr>
          <p:cNvSpPr txBox="1"/>
          <p:nvPr/>
        </p:nvSpPr>
        <p:spPr>
          <a:xfrm>
            <a:off x="8881925" y="3830799"/>
            <a:ext cx="2706208" cy="369332"/>
          </a:xfrm>
          <a:prstGeom prst="rect">
            <a:avLst/>
          </a:prstGeom>
          <a:noFill/>
        </p:spPr>
        <p:txBody>
          <a:bodyPr wrap="square" rtlCol="0">
            <a:spAutoFit/>
          </a:bodyPr>
          <a:lstStyle/>
          <a:p>
            <a:r>
              <a:rPr lang="en-ID" b="1" dirty="0">
                <a:solidFill>
                  <a:srgbClr val="2A67C7"/>
                </a:solidFill>
                <a:latin typeface="DM Sans" pitchFamily="2" charset="0"/>
              </a:rPr>
              <a:t>Dealer-Level Badge</a:t>
            </a:r>
          </a:p>
        </p:txBody>
      </p:sp>
      <p:sp>
        <p:nvSpPr>
          <p:cNvPr id="2" name="TextBox 1">
            <a:extLst>
              <a:ext uri="{FF2B5EF4-FFF2-40B4-BE49-F238E27FC236}">
                <a16:creationId xmlns:a16="http://schemas.microsoft.com/office/drawing/2014/main" id="{472E96B2-A75B-5FDD-8472-06CC0DCC8688}"/>
              </a:ext>
            </a:extLst>
          </p:cNvPr>
          <p:cNvSpPr txBox="1"/>
          <p:nvPr/>
        </p:nvSpPr>
        <p:spPr>
          <a:xfrm>
            <a:off x="474222" y="6157655"/>
            <a:ext cx="2295611" cy="430887"/>
          </a:xfrm>
          <a:prstGeom prst="rect">
            <a:avLst/>
          </a:prstGeom>
          <a:noFill/>
        </p:spPr>
        <p:txBody>
          <a:bodyPr wrap="square" rtlCol="0">
            <a:spAutoFit/>
          </a:bodyPr>
          <a:lstStyle/>
          <a:p>
            <a:r>
              <a:rPr lang="en-ID" sz="1100" dirty="0">
                <a:solidFill>
                  <a:srgbClr val="00417B"/>
                </a:solidFill>
                <a:latin typeface="DM Sans" pitchFamily="2" charset="0"/>
              </a:rPr>
              <a:t>Marine Industry CSI Award Badging Program</a:t>
            </a:r>
          </a:p>
        </p:txBody>
      </p:sp>
      <p:cxnSp>
        <p:nvCxnSpPr>
          <p:cNvPr id="3" name="Straight Connector 2">
            <a:extLst>
              <a:ext uri="{FF2B5EF4-FFF2-40B4-BE49-F238E27FC236}">
                <a16:creationId xmlns:a16="http://schemas.microsoft.com/office/drawing/2014/main" id="{0296DD95-2172-8BC0-885D-6425A6CF6746}"/>
              </a:ext>
            </a:extLst>
          </p:cNvPr>
          <p:cNvCxnSpPr>
            <a:cxnSpLocks/>
          </p:cNvCxnSpPr>
          <p:nvPr/>
        </p:nvCxnSpPr>
        <p:spPr>
          <a:xfrm>
            <a:off x="569650" y="6081207"/>
            <a:ext cx="220018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E5AF8A1-E71B-0533-8FCB-FEC51B901039}"/>
              </a:ext>
            </a:extLst>
          </p:cNvPr>
          <p:cNvPicPr>
            <a:picLocks noChangeAspect="1"/>
          </p:cNvPicPr>
          <p:nvPr/>
        </p:nvPicPr>
        <p:blipFill>
          <a:blip r:embed="rId2"/>
          <a:stretch>
            <a:fillRect/>
          </a:stretch>
        </p:blipFill>
        <p:spPr>
          <a:xfrm>
            <a:off x="8881925" y="894080"/>
            <a:ext cx="2286020" cy="2818111"/>
          </a:xfrm>
          <a:prstGeom prst="rect">
            <a:avLst/>
          </a:prstGeom>
        </p:spPr>
      </p:pic>
      <p:sp>
        <p:nvSpPr>
          <p:cNvPr id="21" name="TextBox 20">
            <a:extLst>
              <a:ext uri="{FF2B5EF4-FFF2-40B4-BE49-F238E27FC236}">
                <a16:creationId xmlns:a16="http://schemas.microsoft.com/office/drawing/2014/main" id="{8DB56F9D-D28E-CA2E-5823-E6FB378CFE50}"/>
              </a:ext>
            </a:extLst>
          </p:cNvPr>
          <p:cNvSpPr txBox="1"/>
          <p:nvPr/>
        </p:nvSpPr>
        <p:spPr>
          <a:xfrm>
            <a:off x="8916143" y="3901098"/>
            <a:ext cx="2706208" cy="1334853"/>
          </a:xfrm>
          <a:prstGeom prst="rect">
            <a:avLst/>
          </a:prstGeom>
          <a:noFill/>
        </p:spPr>
        <p:txBody>
          <a:bodyPr wrap="square" rtlCol="0">
            <a:spAutoFit/>
          </a:bodyPr>
          <a:lstStyle/>
          <a:p>
            <a:pPr>
              <a:lnSpc>
                <a:spcPct val="150000"/>
              </a:lnSpc>
            </a:pPr>
            <a:endParaRPr lang="en-ID" sz="11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ID" sz="1100" dirty="0">
                <a:latin typeface="Open Sans" panose="020B0606030504020204" pitchFamily="34" charset="0"/>
                <a:ea typeface="Open Sans" panose="020B0606030504020204" pitchFamily="34" charset="0"/>
                <a:cs typeface="Open Sans" panose="020B0606030504020204" pitchFamily="34" charset="0"/>
              </a:rPr>
              <a:t>Badge presented to Marine Industry CSI Award winning </a:t>
            </a:r>
            <a:r>
              <a:rPr lang="en-ID" sz="1100" b="1" dirty="0">
                <a:latin typeface="Open Sans" panose="020B0606030504020204" pitchFamily="34" charset="0"/>
                <a:ea typeface="Open Sans" panose="020B0606030504020204" pitchFamily="34" charset="0"/>
                <a:cs typeface="Open Sans" panose="020B0606030504020204" pitchFamily="34" charset="0"/>
              </a:rPr>
              <a:t>dealers</a:t>
            </a:r>
            <a:r>
              <a:rPr lang="en-ID" sz="1100" dirty="0">
                <a:latin typeface="Open Sans" panose="020B0606030504020204" pitchFamily="34" charset="0"/>
                <a:ea typeface="Open Sans" panose="020B0606030504020204" pitchFamily="34" charset="0"/>
                <a:cs typeface="Open Sans" panose="020B0606030504020204" pitchFamily="34" charset="0"/>
              </a:rPr>
              <a:t> for specific NMMA participating brands.</a:t>
            </a:r>
          </a:p>
          <a:p>
            <a:pPr>
              <a:lnSpc>
                <a:spcPct val="150000"/>
              </a:lnSpc>
            </a:pPr>
            <a:endParaRPr lang="en-ID" sz="1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 name="Picture 29">
            <a:extLst>
              <a:ext uri="{FF2B5EF4-FFF2-40B4-BE49-F238E27FC236}">
                <a16:creationId xmlns:a16="http://schemas.microsoft.com/office/drawing/2014/main" id="{12EE7854-0143-7861-051B-10815B9F2161}"/>
              </a:ext>
            </a:extLst>
          </p:cNvPr>
          <p:cNvPicPr>
            <a:picLocks noChangeAspect="1"/>
          </p:cNvPicPr>
          <p:nvPr/>
        </p:nvPicPr>
        <p:blipFill>
          <a:blip r:embed="rId3"/>
          <a:stretch>
            <a:fillRect/>
          </a:stretch>
        </p:blipFill>
        <p:spPr>
          <a:xfrm>
            <a:off x="5251593" y="1046480"/>
            <a:ext cx="2421960" cy="2533457"/>
          </a:xfrm>
          <a:prstGeom prst="rect">
            <a:avLst/>
          </a:prstGeom>
        </p:spPr>
      </p:pic>
    </p:spTree>
    <p:extLst>
      <p:ext uri="{BB962C8B-B14F-4D97-AF65-F5344CB8AC3E}">
        <p14:creationId xmlns:p14="http://schemas.microsoft.com/office/powerpoint/2010/main" val="172117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7C7"/>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5D803F-6446-4884-B873-BE4D781718F7}"/>
              </a:ext>
            </a:extLst>
          </p:cNvPr>
          <p:cNvSpPr txBox="1"/>
          <p:nvPr/>
        </p:nvSpPr>
        <p:spPr>
          <a:xfrm>
            <a:off x="474222" y="6157655"/>
            <a:ext cx="2295611" cy="430887"/>
          </a:xfrm>
          <a:prstGeom prst="rect">
            <a:avLst/>
          </a:prstGeom>
          <a:noFill/>
        </p:spPr>
        <p:txBody>
          <a:bodyPr wrap="square" rtlCol="0">
            <a:spAutoFit/>
          </a:bodyPr>
          <a:lstStyle/>
          <a:p>
            <a:r>
              <a:rPr lang="en-ID" sz="1100" dirty="0">
                <a:solidFill>
                  <a:schemeClr val="bg1"/>
                </a:solidFill>
                <a:latin typeface="DM Sans" pitchFamily="2" charset="0"/>
              </a:rPr>
              <a:t>Marine Industry CSI Award Badging Program</a:t>
            </a:r>
          </a:p>
        </p:txBody>
      </p:sp>
      <p:cxnSp>
        <p:nvCxnSpPr>
          <p:cNvPr id="8" name="Straight Connector 7">
            <a:extLst>
              <a:ext uri="{FF2B5EF4-FFF2-40B4-BE49-F238E27FC236}">
                <a16:creationId xmlns:a16="http://schemas.microsoft.com/office/drawing/2014/main" id="{32CC9067-7589-4E1C-8D7E-20C74D52B490}"/>
              </a:ext>
            </a:extLst>
          </p:cNvPr>
          <p:cNvCxnSpPr>
            <a:cxnSpLocks/>
          </p:cNvCxnSpPr>
          <p:nvPr/>
        </p:nvCxnSpPr>
        <p:spPr>
          <a:xfrm>
            <a:off x="569650" y="6081207"/>
            <a:ext cx="22001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8E7F1E-748E-4F08-9C96-A18A9420D125}"/>
              </a:ext>
            </a:extLst>
          </p:cNvPr>
          <p:cNvSpPr txBox="1"/>
          <p:nvPr/>
        </p:nvSpPr>
        <p:spPr>
          <a:xfrm>
            <a:off x="5113593" y="909345"/>
            <a:ext cx="6599802" cy="5386090"/>
          </a:xfrm>
          <a:prstGeom prst="rect">
            <a:avLst/>
          </a:prstGeom>
          <a:noFill/>
        </p:spPr>
        <p:txBody>
          <a:bodyPr wrap="square" rtlCol="0">
            <a:spAutoFit/>
          </a:bodyPr>
          <a:lstStyle/>
          <a:p>
            <a:pPr algn="r"/>
            <a:r>
              <a:rPr lang="en-ID" sz="34400" dirty="0">
                <a:solidFill>
                  <a:schemeClr val="bg1">
                    <a:lumMod val="95000"/>
                  </a:schemeClr>
                </a:solidFill>
                <a:latin typeface="DM Sans" pitchFamily="2" charset="0"/>
              </a:rPr>
              <a:t>03</a:t>
            </a:r>
          </a:p>
        </p:txBody>
      </p:sp>
      <p:sp>
        <p:nvSpPr>
          <p:cNvPr id="13" name="TextBox 12">
            <a:extLst>
              <a:ext uri="{FF2B5EF4-FFF2-40B4-BE49-F238E27FC236}">
                <a16:creationId xmlns:a16="http://schemas.microsoft.com/office/drawing/2014/main" id="{18B800E3-D653-460A-9F66-56F6E7F35E3E}"/>
              </a:ext>
            </a:extLst>
          </p:cNvPr>
          <p:cNvSpPr txBox="1"/>
          <p:nvPr/>
        </p:nvSpPr>
        <p:spPr>
          <a:xfrm>
            <a:off x="474220" y="2471885"/>
            <a:ext cx="10264900" cy="1862048"/>
          </a:xfrm>
          <a:prstGeom prst="rect">
            <a:avLst/>
          </a:prstGeom>
          <a:noFill/>
        </p:spPr>
        <p:txBody>
          <a:bodyPr wrap="square" rtlCol="0">
            <a:spAutoFit/>
          </a:bodyPr>
          <a:lstStyle/>
          <a:p>
            <a:r>
              <a:rPr lang="en-ID" sz="11500" dirty="0">
                <a:solidFill>
                  <a:srgbClr val="00417B"/>
                </a:solidFill>
                <a:latin typeface="DM Sans" pitchFamily="2" charset="0"/>
              </a:rPr>
              <a:t>Usage</a:t>
            </a:r>
          </a:p>
        </p:txBody>
      </p:sp>
    </p:spTree>
    <p:extLst>
      <p:ext uri="{BB962C8B-B14F-4D97-AF65-F5344CB8AC3E}">
        <p14:creationId xmlns:p14="http://schemas.microsoft.com/office/powerpoint/2010/main" val="294163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1E31EDA-1AB2-4D7C-9660-24254EA10265}"/>
              </a:ext>
            </a:extLst>
          </p:cNvPr>
          <p:cNvSpPr txBox="1"/>
          <p:nvPr/>
        </p:nvSpPr>
        <p:spPr>
          <a:xfrm>
            <a:off x="379644" y="1546184"/>
            <a:ext cx="3443057" cy="769441"/>
          </a:xfrm>
          <a:prstGeom prst="rect">
            <a:avLst/>
          </a:prstGeom>
          <a:noFill/>
        </p:spPr>
        <p:txBody>
          <a:bodyPr wrap="square" rtlCol="0">
            <a:spAutoFit/>
          </a:bodyPr>
          <a:lstStyle/>
          <a:p>
            <a:r>
              <a:rPr lang="en-ID" sz="4400" dirty="0">
                <a:solidFill>
                  <a:srgbClr val="00417B"/>
                </a:solidFill>
                <a:latin typeface="DM Sans Medium" pitchFamily="2" charset="0"/>
              </a:rPr>
              <a:t>OEM Usage</a:t>
            </a:r>
          </a:p>
        </p:txBody>
      </p:sp>
      <p:sp>
        <p:nvSpPr>
          <p:cNvPr id="2" name="TextBox 1">
            <a:extLst>
              <a:ext uri="{FF2B5EF4-FFF2-40B4-BE49-F238E27FC236}">
                <a16:creationId xmlns:a16="http://schemas.microsoft.com/office/drawing/2014/main" id="{472E96B2-A75B-5FDD-8472-06CC0DCC8688}"/>
              </a:ext>
            </a:extLst>
          </p:cNvPr>
          <p:cNvSpPr txBox="1"/>
          <p:nvPr/>
        </p:nvSpPr>
        <p:spPr>
          <a:xfrm>
            <a:off x="474222" y="6157655"/>
            <a:ext cx="2295611" cy="430887"/>
          </a:xfrm>
          <a:prstGeom prst="rect">
            <a:avLst/>
          </a:prstGeom>
          <a:noFill/>
        </p:spPr>
        <p:txBody>
          <a:bodyPr wrap="square" rtlCol="0">
            <a:spAutoFit/>
          </a:bodyPr>
          <a:lstStyle/>
          <a:p>
            <a:r>
              <a:rPr lang="en-ID" sz="1100" dirty="0">
                <a:solidFill>
                  <a:srgbClr val="00417B"/>
                </a:solidFill>
                <a:latin typeface="DM Sans" pitchFamily="2" charset="0"/>
              </a:rPr>
              <a:t>Marine Industry CSI Award Badging Program</a:t>
            </a:r>
          </a:p>
        </p:txBody>
      </p:sp>
      <p:cxnSp>
        <p:nvCxnSpPr>
          <p:cNvPr id="3" name="Straight Connector 2">
            <a:extLst>
              <a:ext uri="{FF2B5EF4-FFF2-40B4-BE49-F238E27FC236}">
                <a16:creationId xmlns:a16="http://schemas.microsoft.com/office/drawing/2014/main" id="{0296DD95-2172-8BC0-885D-6425A6CF6746}"/>
              </a:ext>
            </a:extLst>
          </p:cNvPr>
          <p:cNvCxnSpPr>
            <a:cxnSpLocks/>
          </p:cNvCxnSpPr>
          <p:nvPr/>
        </p:nvCxnSpPr>
        <p:spPr>
          <a:xfrm>
            <a:off x="569650" y="6081207"/>
            <a:ext cx="220018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2C520E4-0D9B-27C6-9900-D34345E86720}"/>
              </a:ext>
            </a:extLst>
          </p:cNvPr>
          <p:cNvSpPr txBox="1"/>
          <p:nvPr/>
        </p:nvSpPr>
        <p:spPr>
          <a:xfrm>
            <a:off x="379644" y="2459630"/>
            <a:ext cx="3850125" cy="2604431"/>
          </a:xfrm>
          <a:prstGeom prst="rect">
            <a:avLst/>
          </a:prstGeom>
          <a:noFill/>
        </p:spPr>
        <p:txBody>
          <a:bodyPr wrap="square" rtlCol="0">
            <a:spAutoFit/>
          </a:bodyPr>
          <a:lstStyle/>
          <a:p>
            <a:pPr marL="171450" indent="-171450">
              <a:lnSpc>
                <a:spcPct val="150000"/>
              </a:lnSpc>
              <a:buFont typeface="Wingdings" panose="05000000000000000000" pitchFamily="2" charset="2"/>
              <a:buChar char="§"/>
            </a:pPr>
            <a:r>
              <a:rPr lang="en-US" sz="1100" dirty="0">
                <a:latin typeface="Open Sans" panose="020B0606030504020204" pitchFamily="34" charset="0"/>
                <a:ea typeface="Open Sans" panose="020B0606030504020204" pitchFamily="34" charset="0"/>
                <a:cs typeface="Open Sans" panose="020B0606030504020204" pitchFamily="34" charset="0"/>
              </a:rPr>
              <a:t>You CAN display the badge on your website and marketing communications (emails, social media, digital or print advertisements, events, etc.).</a:t>
            </a:r>
          </a:p>
          <a:p>
            <a:pPr marL="171450" indent="-171450">
              <a:lnSpc>
                <a:spcPct val="150000"/>
              </a:lnSpc>
              <a:buFont typeface="Wingdings" panose="05000000000000000000" pitchFamily="2" charset="2"/>
              <a:buChar char="§"/>
            </a:pPr>
            <a:r>
              <a:rPr lang="en-US" sz="1100" dirty="0">
                <a:latin typeface="Open Sans" panose="020B0606030504020204" pitchFamily="34" charset="0"/>
                <a:ea typeface="Open Sans" panose="020B0606030504020204" pitchFamily="34" charset="0"/>
                <a:cs typeface="Open Sans" panose="020B0606030504020204" pitchFamily="34" charset="0"/>
              </a:rPr>
              <a:t>Do NOT reproduce, replicate, or modify the design (this includes no alteration of shape, coloring, text, years, etc.). </a:t>
            </a:r>
          </a:p>
          <a:p>
            <a:pPr marL="171450" indent="-171450">
              <a:lnSpc>
                <a:spcPct val="150000"/>
              </a:lnSpc>
              <a:buFont typeface="Wingdings" panose="05000000000000000000" pitchFamily="2" charset="2"/>
              <a:buChar char="§"/>
            </a:pPr>
            <a:r>
              <a:rPr lang="en-US" sz="1100" dirty="0">
                <a:latin typeface="Open Sans" panose="020B0606030504020204" pitchFamily="34" charset="0"/>
                <a:ea typeface="Open Sans" panose="020B0606030504020204" pitchFamily="34" charset="0"/>
                <a:cs typeface="Open Sans" panose="020B0606030504020204" pitchFamily="34" charset="0"/>
              </a:rPr>
              <a:t>Ensure images, text, and other design elements don’t come in direct contact with the badge.</a:t>
            </a:r>
          </a:p>
          <a:p>
            <a:pPr marL="171450" indent="-171450">
              <a:lnSpc>
                <a:spcPct val="150000"/>
              </a:lnSpc>
              <a:buFont typeface="Wingdings" panose="05000000000000000000" pitchFamily="2" charset="2"/>
              <a:buChar char="§"/>
            </a:pPr>
            <a:endParaRPr lang="en-US" sz="1100" b="1" dirty="0">
              <a:solidFill>
                <a:srgbClr val="00417B"/>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50000"/>
              </a:lnSpc>
              <a:buFont typeface="Wingdings" panose="05000000000000000000" pitchFamily="2" charset="2"/>
              <a:buChar char="ü"/>
            </a:pPr>
            <a:endParaRPr lang="en-ID" sz="1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1D08D84-3427-935F-B66E-D0F759446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0953" y="154382"/>
            <a:ext cx="3549850" cy="2054743"/>
          </a:xfrm>
          <a:prstGeom prst="rect">
            <a:avLst/>
          </a:prstGeom>
        </p:spPr>
      </p:pic>
      <p:pic>
        <p:nvPicPr>
          <p:cNvPr id="8" name="Picture Placeholder 3" descr="Graphical user interface, website&#10;&#10;Description automatically generated">
            <a:extLst>
              <a:ext uri="{FF2B5EF4-FFF2-40B4-BE49-F238E27FC236}">
                <a16:creationId xmlns:a16="http://schemas.microsoft.com/office/drawing/2014/main" id="{AFC249AC-F293-27C6-5947-F27E0E047B49}"/>
              </a:ext>
            </a:extLst>
          </p:cNvPr>
          <p:cNvPicPr>
            <a:picLocks noChangeAspect="1"/>
          </p:cNvPicPr>
          <p:nvPr/>
        </p:nvPicPr>
        <p:blipFill rotWithShape="1">
          <a:blip r:embed="rId4">
            <a:extLst>
              <a:ext uri="{28A0092B-C50C-407E-A947-70E740481C1C}">
                <a14:useLocalDpi xmlns:a14="http://schemas.microsoft.com/office/drawing/2010/main" val="0"/>
              </a:ext>
            </a:extLst>
          </a:blip>
          <a:srcRect t="20524" b="-244"/>
          <a:stretch/>
        </p:blipFill>
        <p:spPr>
          <a:xfrm>
            <a:off x="4698743" y="229437"/>
            <a:ext cx="2744935" cy="1737360"/>
          </a:xfrm>
          <a:prstGeom prst="rect">
            <a:avLst/>
          </a:prstGeom>
        </p:spPr>
      </p:pic>
      <p:pic>
        <p:nvPicPr>
          <p:cNvPr id="12" name="Picture 11">
            <a:extLst>
              <a:ext uri="{FF2B5EF4-FFF2-40B4-BE49-F238E27FC236}">
                <a16:creationId xmlns:a16="http://schemas.microsoft.com/office/drawing/2014/main" id="{4B872568-CD52-F5BD-80F4-E137E443DA0D}"/>
              </a:ext>
            </a:extLst>
          </p:cNvPr>
          <p:cNvPicPr>
            <a:picLocks noChangeAspect="1"/>
          </p:cNvPicPr>
          <p:nvPr/>
        </p:nvPicPr>
        <p:blipFill>
          <a:blip r:embed="rId5"/>
          <a:stretch>
            <a:fillRect/>
          </a:stretch>
        </p:blipFill>
        <p:spPr>
          <a:xfrm>
            <a:off x="8103654" y="613714"/>
            <a:ext cx="2252080" cy="1297809"/>
          </a:xfrm>
          <a:prstGeom prst="rect">
            <a:avLst/>
          </a:prstGeom>
          <a:ln>
            <a:solidFill>
              <a:schemeClr val="bg1">
                <a:lumMod val="65000"/>
              </a:schemeClr>
            </a:solidFill>
          </a:ln>
        </p:spPr>
      </p:pic>
      <p:sp>
        <p:nvSpPr>
          <p:cNvPr id="18" name="Multiplication Sign 17">
            <a:extLst>
              <a:ext uri="{FF2B5EF4-FFF2-40B4-BE49-F238E27FC236}">
                <a16:creationId xmlns:a16="http://schemas.microsoft.com/office/drawing/2014/main" id="{30C11B56-9ADB-0E71-E1F9-232164FD753B}"/>
              </a:ext>
            </a:extLst>
          </p:cNvPr>
          <p:cNvSpPr/>
          <p:nvPr/>
        </p:nvSpPr>
        <p:spPr>
          <a:xfrm>
            <a:off x="9015256" y="2261708"/>
            <a:ext cx="416781" cy="37169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C19A736A-B6A9-055C-E4EB-44169EF5E6DA}"/>
              </a:ext>
            </a:extLst>
          </p:cNvPr>
          <p:cNvPicPr>
            <a:picLocks noChangeAspect="1"/>
          </p:cNvPicPr>
          <p:nvPr/>
        </p:nvPicPr>
        <p:blipFill>
          <a:blip r:embed="rId6"/>
          <a:stretch>
            <a:fillRect/>
          </a:stretch>
        </p:blipFill>
        <p:spPr>
          <a:xfrm>
            <a:off x="10558188" y="366591"/>
            <a:ext cx="1529781" cy="1600206"/>
          </a:xfrm>
          <a:prstGeom prst="rect">
            <a:avLst/>
          </a:prstGeom>
        </p:spPr>
      </p:pic>
      <p:pic>
        <p:nvPicPr>
          <p:cNvPr id="26" name="Picture 25">
            <a:extLst>
              <a:ext uri="{FF2B5EF4-FFF2-40B4-BE49-F238E27FC236}">
                <a16:creationId xmlns:a16="http://schemas.microsoft.com/office/drawing/2014/main" id="{537C6887-FC72-A74E-AAEF-D4CFD5E1B196}"/>
              </a:ext>
            </a:extLst>
          </p:cNvPr>
          <p:cNvPicPr>
            <a:picLocks noChangeAspect="1"/>
          </p:cNvPicPr>
          <p:nvPr/>
        </p:nvPicPr>
        <p:blipFill>
          <a:blip r:embed="rId7"/>
          <a:stretch>
            <a:fillRect/>
          </a:stretch>
        </p:blipFill>
        <p:spPr>
          <a:xfrm>
            <a:off x="10994062" y="1450099"/>
            <a:ext cx="666171" cy="243968"/>
          </a:xfrm>
          <a:prstGeom prst="rect">
            <a:avLst/>
          </a:prstGeom>
        </p:spPr>
      </p:pic>
      <p:sp>
        <p:nvSpPr>
          <p:cNvPr id="28" name="Multiplication Sign 27">
            <a:extLst>
              <a:ext uri="{FF2B5EF4-FFF2-40B4-BE49-F238E27FC236}">
                <a16:creationId xmlns:a16="http://schemas.microsoft.com/office/drawing/2014/main" id="{F1A71595-57F7-0B6E-EA34-B07E71BB94F1}"/>
              </a:ext>
            </a:extLst>
          </p:cNvPr>
          <p:cNvSpPr/>
          <p:nvPr/>
        </p:nvSpPr>
        <p:spPr>
          <a:xfrm>
            <a:off x="11099558" y="2239527"/>
            <a:ext cx="447040" cy="407313"/>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0467F61-D2FA-8FD7-586F-170E0DA00E3A}"/>
              </a:ext>
            </a:extLst>
          </p:cNvPr>
          <p:cNvSpPr txBox="1"/>
          <p:nvPr/>
        </p:nvSpPr>
        <p:spPr>
          <a:xfrm>
            <a:off x="5386539" y="2300204"/>
            <a:ext cx="1640167" cy="529376"/>
          </a:xfrm>
          <a:prstGeom prst="rect">
            <a:avLst/>
          </a:prstGeom>
          <a:noFill/>
        </p:spPr>
        <p:txBody>
          <a:bodyPr wrap="square" rtlCol="0">
            <a:spAutoFit/>
          </a:bodyPr>
          <a:lstStyle/>
          <a:p>
            <a:pPr marL="171450" indent="-171450">
              <a:lnSpc>
                <a:spcPct val="150000"/>
              </a:lnSpc>
              <a:buFont typeface="Wingdings" panose="05000000000000000000" pitchFamily="2" charset="2"/>
              <a:buChar char="ü"/>
            </a:pPr>
            <a:r>
              <a:rPr lang="en-US" sz="1000" b="1" dirty="0">
                <a:solidFill>
                  <a:srgbClr val="00417B"/>
                </a:solidFill>
                <a:latin typeface="Open Sans" panose="020B0606030504020204" pitchFamily="34" charset="0"/>
                <a:ea typeface="Open Sans" panose="020B0606030504020204" pitchFamily="34" charset="0"/>
                <a:cs typeface="Open Sans" panose="020B0606030504020204" pitchFamily="34" charset="0"/>
              </a:rPr>
              <a:t>Correct Usage</a:t>
            </a:r>
          </a:p>
          <a:p>
            <a:pPr marL="171450" indent="-171450">
              <a:lnSpc>
                <a:spcPct val="150000"/>
              </a:lnSpc>
              <a:buFont typeface="Wingdings" panose="05000000000000000000" pitchFamily="2" charset="2"/>
              <a:buChar char="ü"/>
            </a:pPr>
            <a:endParaRPr lang="en-ID" sz="10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31" name="Straight Connector 30">
            <a:extLst>
              <a:ext uri="{FF2B5EF4-FFF2-40B4-BE49-F238E27FC236}">
                <a16:creationId xmlns:a16="http://schemas.microsoft.com/office/drawing/2014/main" id="{52046EC5-D117-0236-4E10-4F75500AB8AA}"/>
              </a:ext>
            </a:extLst>
          </p:cNvPr>
          <p:cNvCxnSpPr>
            <a:cxnSpLocks/>
          </p:cNvCxnSpPr>
          <p:nvPr/>
        </p:nvCxnSpPr>
        <p:spPr>
          <a:xfrm>
            <a:off x="4419774" y="2928317"/>
            <a:ext cx="75368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93F969D-02FF-C952-0510-D609905B84CA}"/>
              </a:ext>
            </a:extLst>
          </p:cNvPr>
          <p:cNvSpPr txBox="1"/>
          <p:nvPr/>
        </p:nvSpPr>
        <p:spPr>
          <a:xfrm>
            <a:off x="8115529" y="1952376"/>
            <a:ext cx="2351528" cy="319190"/>
          </a:xfrm>
          <a:prstGeom prst="rect">
            <a:avLst/>
          </a:prstGeom>
          <a:noFill/>
        </p:spPr>
        <p:txBody>
          <a:bodyPr wrap="square" rtlCol="0">
            <a:spAutoFit/>
          </a:bodyPr>
          <a:lstStyle/>
          <a:p>
            <a:pPr>
              <a:lnSpc>
                <a:spcPct val="150000"/>
              </a:lnSpc>
            </a:pPr>
            <a:r>
              <a:rPr lang="en-ID" sz="1100" b="1" dirty="0">
                <a:latin typeface="Open Sans" panose="020B0606030504020204" pitchFamily="34" charset="0"/>
                <a:ea typeface="Open Sans" panose="020B0606030504020204" pitchFamily="34" charset="0"/>
                <a:cs typeface="Open Sans" panose="020B0606030504020204" pitchFamily="34" charset="0"/>
              </a:rPr>
              <a:t>Contact with Design Elements</a:t>
            </a:r>
          </a:p>
        </p:txBody>
      </p:sp>
      <p:pic>
        <p:nvPicPr>
          <p:cNvPr id="40" name="Picture 39" descr="A screenshot of a boat&#10;&#10;Description automatically generated with low confidence">
            <a:extLst>
              <a:ext uri="{FF2B5EF4-FFF2-40B4-BE49-F238E27FC236}">
                <a16:creationId xmlns:a16="http://schemas.microsoft.com/office/drawing/2014/main" id="{E0FCA6B4-F900-7F29-F906-2463D4DC5A2C}"/>
              </a:ext>
            </a:extLst>
          </p:cNvPr>
          <p:cNvPicPr>
            <a:picLocks noChangeAspect="1"/>
          </p:cNvPicPr>
          <p:nvPr/>
        </p:nvPicPr>
        <p:blipFill rotWithShape="1">
          <a:blip r:embed="rId8">
            <a:extLst>
              <a:ext uri="{28A0092B-C50C-407E-A947-70E740481C1C}">
                <a14:useLocalDpi xmlns:a14="http://schemas.microsoft.com/office/drawing/2010/main" val="0"/>
              </a:ext>
            </a:extLst>
          </a:blip>
          <a:srcRect l="15017" t="15852" r="17201" b="14589"/>
          <a:stretch/>
        </p:blipFill>
        <p:spPr>
          <a:xfrm>
            <a:off x="8351347" y="3080933"/>
            <a:ext cx="1787705" cy="1834589"/>
          </a:xfrm>
          <a:prstGeom prst="rect">
            <a:avLst/>
          </a:prstGeom>
        </p:spPr>
      </p:pic>
      <p:sp>
        <p:nvSpPr>
          <p:cNvPr id="34" name="TextBox 33">
            <a:extLst>
              <a:ext uri="{FF2B5EF4-FFF2-40B4-BE49-F238E27FC236}">
                <a16:creationId xmlns:a16="http://schemas.microsoft.com/office/drawing/2014/main" id="{556941EC-8D5B-EF33-89FC-554193376EB1}"/>
              </a:ext>
            </a:extLst>
          </p:cNvPr>
          <p:cNvSpPr txBox="1"/>
          <p:nvPr/>
        </p:nvSpPr>
        <p:spPr>
          <a:xfrm>
            <a:off x="10736508" y="1966797"/>
            <a:ext cx="1640167" cy="298543"/>
          </a:xfrm>
          <a:prstGeom prst="rect">
            <a:avLst/>
          </a:prstGeom>
          <a:noFill/>
        </p:spPr>
        <p:txBody>
          <a:bodyPr wrap="square" rtlCol="0">
            <a:spAutoFit/>
          </a:bodyPr>
          <a:lstStyle/>
          <a:p>
            <a:pPr>
              <a:lnSpc>
                <a:spcPct val="150000"/>
              </a:lnSpc>
            </a:pPr>
            <a:r>
              <a:rPr lang="en-ID" sz="1000" b="1" dirty="0">
                <a:latin typeface="Open Sans" panose="020B0606030504020204" pitchFamily="34" charset="0"/>
                <a:ea typeface="Open Sans" panose="020B0606030504020204" pitchFamily="34" charset="0"/>
                <a:cs typeface="Open Sans" panose="020B0606030504020204" pitchFamily="34" charset="0"/>
              </a:rPr>
              <a:t>Modified Badge</a:t>
            </a:r>
          </a:p>
        </p:txBody>
      </p:sp>
      <p:cxnSp>
        <p:nvCxnSpPr>
          <p:cNvPr id="36" name="Straight Connector 35">
            <a:extLst>
              <a:ext uri="{FF2B5EF4-FFF2-40B4-BE49-F238E27FC236}">
                <a16:creationId xmlns:a16="http://schemas.microsoft.com/office/drawing/2014/main" id="{811554A6-C033-7AF5-47A0-058794FE79CF}"/>
              </a:ext>
            </a:extLst>
          </p:cNvPr>
          <p:cNvCxnSpPr>
            <a:cxnSpLocks/>
          </p:cNvCxnSpPr>
          <p:nvPr/>
        </p:nvCxnSpPr>
        <p:spPr>
          <a:xfrm>
            <a:off x="7938828" y="111972"/>
            <a:ext cx="0" cy="28047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B368825-CE39-EF5F-C999-0CC8C8F4EBCE}"/>
              </a:ext>
            </a:extLst>
          </p:cNvPr>
          <p:cNvCxnSpPr>
            <a:cxnSpLocks/>
          </p:cNvCxnSpPr>
          <p:nvPr/>
        </p:nvCxnSpPr>
        <p:spPr>
          <a:xfrm>
            <a:off x="8440167" y="2928317"/>
            <a:ext cx="0" cy="38292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screenshot of a email&#10;&#10;Description automatically generated with low confidence">
            <a:extLst>
              <a:ext uri="{FF2B5EF4-FFF2-40B4-BE49-F238E27FC236}">
                <a16:creationId xmlns:a16="http://schemas.microsoft.com/office/drawing/2014/main" id="{2AAD9C4B-7BF2-4C4D-0127-4AC336A4E9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8718" y="3003372"/>
            <a:ext cx="3791239" cy="3791239"/>
          </a:xfrm>
          <a:prstGeom prst="rect">
            <a:avLst/>
          </a:prstGeom>
        </p:spPr>
      </p:pic>
      <p:cxnSp>
        <p:nvCxnSpPr>
          <p:cNvPr id="14" name="Straight Connector 13">
            <a:extLst>
              <a:ext uri="{FF2B5EF4-FFF2-40B4-BE49-F238E27FC236}">
                <a16:creationId xmlns:a16="http://schemas.microsoft.com/office/drawing/2014/main" id="{F1282139-002C-842C-A358-FB460F2417F3}"/>
              </a:ext>
            </a:extLst>
          </p:cNvPr>
          <p:cNvCxnSpPr>
            <a:cxnSpLocks/>
          </p:cNvCxnSpPr>
          <p:nvPr/>
        </p:nvCxnSpPr>
        <p:spPr>
          <a:xfrm>
            <a:off x="4430340" y="4915874"/>
            <a:ext cx="400982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Multiplication Sign 17">
            <a:extLst>
              <a:ext uri="{FF2B5EF4-FFF2-40B4-BE49-F238E27FC236}">
                <a16:creationId xmlns:a16="http://schemas.microsoft.com/office/drawing/2014/main" id="{59330713-934E-1BBC-EA59-F39B3A462C98}"/>
              </a:ext>
            </a:extLst>
          </p:cNvPr>
          <p:cNvSpPr/>
          <p:nvPr/>
        </p:nvSpPr>
        <p:spPr>
          <a:xfrm>
            <a:off x="6581835" y="6370255"/>
            <a:ext cx="416781" cy="37169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A986439-C150-3C0B-6893-8F924A46927F}"/>
              </a:ext>
            </a:extLst>
          </p:cNvPr>
          <p:cNvSpPr txBox="1"/>
          <p:nvPr/>
        </p:nvSpPr>
        <p:spPr>
          <a:xfrm>
            <a:off x="6178532" y="6085953"/>
            <a:ext cx="1640167" cy="298543"/>
          </a:xfrm>
          <a:prstGeom prst="rect">
            <a:avLst/>
          </a:prstGeom>
          <a:noFill/>
        </p:spPr>
        <p:txBody>
          <a:bodyPr wrap="square" rtlCol="0">
            <a:spAutoFit/>
          </a:bodyPr>
          <a:lstStyle/>
          <a:p>
            <a:pPr>
              <a:lnSpc>
                <a:spcPct val="150000"/>
              </a:lnSpc>
            </a:pPr>
            <a:r>
              <a:rPr lang="en-ID" sz="1000" b="1" dirty="0">
                <a:latin typeface="Open Sans" panose="020B0606030504020204" pitchFamily="34" charset="0"/>
                <a:ea typeface="Open Sans" panose="020B0606030504020204" pitchFamily="34" charset="0"/>
                <a:cs typeface="Open Sans" panose="020B0606030504020204" pitchFamily="34" charset="0"/>
              </a:rPr>
              <a:t>Modified Badge</a:t>
            </a:r>
          </a:p>
        </p:txBody>
      </p:sp>
      <p:sp>
        <p:nvSpPr>
          <p:cNvPr id="21" name="TextBox 20">
            <a:extLst>
              <a:ext uri="{FF2B5EF4-FFF2-40B4-BE49-F238E27FC236}">
                <a16:creationId xmlns:a16="http://schemas.microsoft.com/office/drawing/2014/main" id="{C7058CF3-4D66-7ED6-CFD5-6694554A529F}"/>
              </a:ext>
            </a:extLst>
          </p:cNvPr>
          <p:cNvSpPr txBox="1"/>
          <p:nvPr/>
        </p:nvSpPr>
        <p:spPr>
          <a:xfrm>
            <a:off x="5965452" y="4506889"/>
            <a:ext cx="1640167" cy="529376"/>
          </a:xfrm>
          <a:prstGeom prst="rect">
            <a:avLst/>
          </a:prstGeom>
          <a:noFill/>
        </p:spPr>
        <p:txBody>
          <a:bodyPr wrap="square" rtlCol="0">
            <a:spAutoFit/>
          </a:bodyPr>
          <a:lstStyle/>
          <a:p>
            <a:pPr marL="171450" indent="-171450">
              <a:lnSpc>
                <a:spcPct val="150000"/>
              </a:lnSpc>
              <a:buFont typeface="Wingdings" panose="05000000000000000000" pitchFamily="2" charset="2"/>
              <a:buChar char="ü"/>
            </a:pPr>
            <a:r>
              <a:rPr lang="en-US" sz="1000" b="1" dirty="0">
                <a:solidFill>
                  <a:srgbClr val="00417B"/>
                </a:solidFill>
                <a:latin typeface="Open Sans" panose="020B0606030504020204" pitchFamily="34" charset="0"/>
                <a:ea typeface="Open Sans" panose="020B0606030504020204" pitchFamily="34" charset="0"/>
                <a:cs typeface="Open Sans" panose="020B0606030504020204" pitchFamily="34" charset="0"/>
              </a:rPr>
              <a:t>Correct Usage</a:t>
            </a:r>
          </a:p>
          <a:p>
            <a:pPr marL="171450" indent="-171450">
              <a:lnSpc>
                <a:spcPct val="150000"/>
              </a:lnSpc>
              <a:buFont typeface="Wingdings" panose="05000000000000000000" pitchFamily="2" charset="2"/>
              <a:buChar char="ü"/>
            </a:pPr>
            <a:endParaRPr lang="en-ID"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descr="A screenshot of a video game&#10;&#10;Description automatically generated with low confidence">
            <a:extLst>
              <a:ext uri="{FF2B5EF4-FFF2-40B4-BE49-F238E27FC236}">
                <a16:creationId xmlns:a16="http://schemas.microsoft.com/office/drawing/2014/main" id="{B7C32077-E087-4944-1F1A-87BD4E63AE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2381" y="4430689"/>
            <a:ext cx="2830105" cy="2830105"/>
          </a:xfrm>
          <a:prstGeom prst="rect">
            <a:avLst/>
          </a:prstGeom>
          <a:effectLst>
            <a:outerShdw blurRad="50800" dist="38100" dir="2700000" algn="tl" rotWithShape="0">
              <a:prstClr val="black"/>
            </a:outerShdw>
          </a:effectLst>
        </p:spPr>
      </p:pic>
      <p:cxnSp>
        <p:nvCxnSpPr>
          <p:cNvPr id="22" name="Straight Connector 21">
            <a:extLst>
              <a:ext uri="{FF2B5EF4-FFF2-40B4-BE49-F238E27FC236}">
                <a16:creationId xmlns:a16="http://schemas.microsoft.com/office/drawing/2014/main" id="{83C1D97A-9A6C-8D72-2692-F6404B93FBD8}"/>
              </a:ext>
            </a:extLst>
          </p:cNvPr>
          <p:cNvCxnSpPr>
            <a:cxnSpLocks/>
          </p:cNvCxnSpPr>
          <p:nvPr/>
        </p:nvCxnSpPr>
        <p:spPr>
          <a:xfrm>
            <a:off x="10508464" y="111972"/>
            <a:ext cx="0" cy="28047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2" name="Picture 31" descr="A screenshot of a boat&#10;&#10;Description automatically generated with low confidence">
            <a:extLst>
              <a:ext uri="{FF2B5EF4-FFF2-40B4-BE49-F238E27FC236}">
                <a16:creationId xmlns:a16="http://schemas.microsoft.com/office/drawing/2014/main" id="{C3AE9CB6-26F8-5A1B-E415-BD8DAA55FA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6812" y="2717920"/>
            <a:ext cx="2588961" cy="2588961"/>
          </a:xfrm>
          <a:prstGeom prst="rect">
            <a:avLst/>
          </a:prstGeom>
          <a:effectLst>
            <a:outerShdw blurRad="50800" dist="38100" dir="2700000" algn="tl" rotWithShape="0">
              <a:prstClr val="black"/>
            </a:outerShdw>
          </a:effectLst>
        </p:spPr>
      </p:pic>
      <p:sp>
        <p:nvSpPr>
          <p:cNvPr id="35" name="TextBox 34">
            <a:extLst>
              <a:ext uri="{FF2B5EF4-FFF2-40B4-BE49-F238E27FC236}">
                <a16:creationId xmlns:a16="http://schemas.microsoft.com/office/drawing/2014/main" id="{FBD8A17F-DC9F-14DD-35D0-F354C689A74E}"/>
              </a:ext>
            </a:extLst>
          </p:cNvPr>
          <p:cNvSpPr txBox="1"/>
          <p:nvPr/>
        </p:nvSpPr>
        <p:spPr>
          <a:xfrm>
            <a:off x="10454853" y="3864527"/>
            <a:ext cx="1640167" cy="529376"/>
          </a:xfrm>
          <a:prstGeom prst="rect">
            <a:avLst/>
          </a:prstGeom>
          <a:noFill/>
        </p:spPr>
        <p:txBody>
          <a:bodyPr wrap="square" rtlCol="0">
            <a:spAutoFit/>
          </a:bodyPr>
          <a:lstStyle/>
          <a:p>
            <a:pPr marL="171450" indent="-171450">
              <a:lnSpc>
                <a:spcPct val="150000"/>
              </a:lnSpc>
              <a:buFont typeface="Wingdings" panose="05000000000000000000" pitchFamily="2" charset="2"/>
              <a:buChar char="ü"/>
            </a:pPr>
            <a:r>
              <a:rPr lang="en-US" sz="1000" b="1" dirty="0">
                <a:solidFill>
                  <a:srgbClr val="00417B"/>
                </a:solidFill>
                <a:latin typeface="Open Sans" panose="020B0606030504020204" pitchFamily="34" charset="0"/>
                <a:ea typeface="Open Sans" panose="020B0606030504020204" pitchFamily="34" charset="0"/>
                <a:cs typeface="Open Sans" panose="020B0606030504020204" pitchFamily="34" charset="0"/>
              </a:rPr>
              <a:t>Correct Usage</a:t>
            </a:r>
          </a:p>
          <a:p>
            <a:pPr marL="171450" indent="-171450">
              <a:lnSpc>
                <a:spcPct val="150000"/>
              </a:lnSpc>
              <a:buFont typeface="Wingdings" panose="05000000000000000000" pitchFamily="2" charset="2"/>
              <a:buChar char="ü"/>
            </a:pPr>
            <a:endParaRPr lang="en-ID"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Multiplication Sign 17">
            <a:extLst>
              <a:ext uri="{FF2B5EF4-FFF2-40B4-BE49-F238E27FC236}">
                <a16:creationId xmlns:a16="http://schemas.microsoft.com/office/drawing/2014/main" id="{A799C2D9-952C-73EE-EF16-477051A0052E}"/>
              </a:ext>
            </a:extLst>
          </p:cNvPr>
          <p:cNvSpPr/>
          <p:nvPr/>
        </p:nvSpPr>
        <p:spPr>
          <a:xfrm>
            <a:off x="10851104" y="5971805"/>
            <a:ext cx="416781" cy="37169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31B55DC-829C-2CF4-DF75-FA1C5706058D}"/>
              </a:ext>
            </a:extLst>
          </p:cNvPr>
          <p:cNvSpPr txBox="1"/>
          <p:nvPr/>
        </p:nvSpPr>
        <p:spPr>
          <a:xfrm>
            <a:off x="10100484" y="5672912"/>
            <a:ext cx="2091516" cy="298543"/>
          </a:xfrm>
          <a:prstGeom prst="rect">
            <a:avLst/>
          </a:prstGeom>
          <a:noFill/>
        </p:spPr>
        <p:txBody>
          <a:bodyPr wrap="square" rtlCol="0">
            <a:spAutoFit/>
          </a:bodyPr>
          <a:lstStyle/>
          <a:p>
            <a:pPr>
              <a:lnSpc>
                <a:spcPct val="150000"/>
              </a:lnSpc>
            </a:pPr>
            <a:r>
              <a:rPr lang="en-ID" sz="1000" b="1" dirty="0">
                <a:latin typeface="Open Sans" panose="020B0606030504020204" pitchFamily="34" charset="0"/>
                <a:ea typeface="Open Sans" panose="020B0606030504020204" pitchFamily="34" charset="0"/>
                <a:cs typeface="Open Sans" panose="020B0606030504020204" pitchFamily="34" charset="0"/>
              </a:rPr>
              <a:t>Contact with Design Elements</a:t>
            </a:r>
          </a:p>
        </p:txBody>
      </p:sp>
    </p:spTree>
    <p:extLst>
      <p:ext uri="{BB962C8B-B14F-4D97-AF65-F5344CB8AC3E}">
        <p14:creationId xmlns:p14="http://schemas.microsoft.com/office/powerpoint/2010/main" val="404678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A screenshot of a email&#10;&#10;Description automatically generated with medium confidence">
            <a:extLst>
              <a:ext uri="{FF2B5EF4-FFF2-40B4-BE49-F238E27FC236}">
                <a16:creationId xmlns:a16="http://schemas.microsoft.com/office/drawing/2014/main" id="{212E474F-712F-470F-6B5E-804D7BCBE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828" y="2878674"/>
            <a:ext cx="3958279" cy="3958279"/>
          </a:xfrm>
          <a:prstGeom prst="rect">
            <a:avLst/>
          </a:prstGeom>
        </p:spPr>
      </p:pic>
      <p:pic>
        <p:nvPicPr>
          <p:cNvPr id="10" name="Picture 9">
            <a:extLst>
              <a:ext uri="{FF2B5EF4-FFF2-40B4-BE49-F238E27FC236}">
                <a16:creationId xmlns:a16="http://schemas.microsoft.com/office/drawing/2014/main" id="{08E3EC1A-BD33-E575-7D5B-2C7996F13DD9}"/>
              </a:ext>
            </a:extLst>
          </p:cNvPr>
          <p:cNvPicPr>
            <a:picLocks noChangeAspect="1"/>
          </p:cNvPicPr>
          <p:nvPr/>
        </p:nvPicPr>
        <p:blipFill>
          <a:blip r:embed="rId4"/>
          <a:stretch>
            <a:fillRect/>
          </a:stretch>
        </p:blipFill>
        <p:spPr>
          <a:xfrm>
            <a:off x="10574031" y="326529"/>
            <a:ext cx="1413370" cy="1742344"/>
          </a:xfrm>
          <a:prstGeom prst="rect">
            <a:avLst/>
          </a:prstGeom>
        </p:spPr>
      </p:pic>
      <p:sp>
        <p:nvSpPr>
          <p:cNvPr id="11" name="TextBox 10">
            <a:extLst>
              <a:ext uri="{FF2B5EF4-FFF2-40B4-BE49-F238E27FC236}">
                <a16:creationId xmlns:a16="http://schemas.microsoft.com/office/drawing/2014/main" id="{F1E31EDA-1AB2-4D7C-9660-24254EA10265}"/>
              </a:ext>
            </a:extLst>
          </p:cNvPr>
          <p:cNvSpPr txBox="1"/>
          <p:nvPr/>
        </p:nvSpPr>
        <p:spPr>
          <a:xfrm>
            <a:off x="569649" y="805589"/>
            <a:ext cx="3992191" cy="769441"/>
          </a:xfrm>
          <a:prstGeom prst="rect">
            <a:avLst/>
          </a:prstGeom>
          <a:noFill/>
        </p:spPr>
        <p:txBody>
          <a:bodyPr wrap="square" rtlCol="0">
            <a:spAutoFit/>
          </a:bodyPr>
          <a:lstStyle/>
          <a:p>
            <a:r>
              <a:rPr lang="en-ID" sz="4400" dirty="0">
                <a:solidFill>
                  <a:srgbClr val="00417B"/>
                </a:solidFill>
                <a:latin typeface="DM Sans Medium" pitchFamily="2" charset="0"/>
              </a:rPr>
              <a:t>Dealer Usage</a:t>
            </a:r>
          </a:p>
        </p:txBody>
      </p:sp>
      <p:sp>
        <p:nvSpPr>
          <p:cNvPr id="2" name="TextBox 1">
            <a:extLst>
              <a:ext uri="{FF2B5EF4-FFF2-40B4-BE49-F238E27FC236}">
                <a16:creationId xmlns:a16="http://schemas.microsoft.com/office/drawing/2014/main" id="{472E96B2-A75B-5FDD-8472-06CC0DCC8688}"/>
              </a:ext>
            </a:extLst>
          </p:cNvPr>
          <p:cNvSpPr txBox="1"/>
          <p:nvPr/>
        </p:nvSpPr>
        <p:spPr>
          <a:xfrm>
            <a:off x="474222" y="6157655"/>
            <a:ext cx="2295611" cy="430887"/>
          </a:xfrm>
          <a:prstGeom prst="rect">
            <a:avLst/>
          </a:prstGeom>
          <a:noFill/>
        </p:spPr>
        <p:txBody>
          <a:bodyPr wrap="square" rtlCol="0">
            <a:spAutoFit/>
          </a:bodyPr>
          <a:lstStyle/>
          <a:p>
            <a:r>
              <a:rPr lang="en-ID" sz="1100" dirty="0">
                <a:solidFill>
                  <a:srgbClr val="00417B"/>
                </a:solidFill>
                <a:latin typeface="DM Sans" pitchFamily="2" charset="0"/>
              </a:rPr>
              <a:t>Marine Industry CSI Award Badging Program</a:t>
            </a:r>
          </a:p>
        </p:txBody>
      </p:sp>
      <p:cxnSp>
        <p:nvCxnSpPr>
          <p:cNvPr id="3" name="Straight Connector 2">
            <a:extLst>
              <a:ext uri="{FF2B5EF4-FFF2-40B4-BE49-F238E27FC236}">
                <a16:creationId xmlns:a16="http://schemas.microsoft.com/office/drawing/2014/main" id="{0296DD95-2172-8BC0-885D-6425A6CF6746}"/>
              </a:ext>
            </a:extLst>
          </p:cNvPr>
          <p:cNvCxnSpPr>
            <a:cxnSpLocks/>
          </p:cNvCxnSpPr>
          <p:nvPr/>
        </p:nvCxnSpPr>
        <p:spPr>
          <a:xfrm>
            <a:off x="569650" y="6081207"/>
            <a:ext cx="220018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2C520E4-0D9B-27C6-9900-D34345E86720}"/>
              </a:ext>
            </a:extLst>
          </p:cNvPr>
          <p:cNvSpPr txBox="1"/>
          <p:nvPr/>
        </p:nvSpPr>
        <p:spPr>
          <a:xfrm>
            <a:off x="522475" y="1667259"/>
            <a:ext cx="3850125" cy="4127925"/>
          </a:xfrm>
          <a:prstGeom prst="rect">
            <a:avLst/>
          </a:prstGeom>
          <a:noFill/>
        </p:spPr>
        <p:txBody>
          <a:bodyPr wrap="square" rtlCol="0">
            <a:spAutoFit/>
          </a:bodyPr>
          <a:lstStyle/>
          <a:p>
            <a:pPr marL="171450" indent="-171450">
              <a:lnSpc>
                <a:spcPct val="150000"/>
              </a:lnSpc>
              <a:buFont typeface="Wingdings" panose="05000000000000000000" pitchFamily="2" charset="2"/>
              <a:buChar char="§"/>
            </a:pPr>
            <a:r>
              <a:rPr lang="en-US" sz="1100" dirty="0">
                <a:latin typeface="Open Sans" panose="020B0606030504020204" pitchFamily="34" charset="0"/>
                <a:ea typeface="Open Sans" panose="020B0606030504020204" pitchFamily="34" charset="0"/>
                <a:cs typeface="Open Sans" panose="020B0606030504020204" pitchFamily="34" charset="0"/>
              </a:rPr>
              <a:t>You CAN display the badge on your website and marketing communications (emails, social media, digital or print advertisements, events, etc.).</a:t>
            </a:r>
          </a:p>
          <a:p>
            <a:pPr marL="171450" indent="-171450">
              <a:lnSpc>
                <a:spcPct val="150000"/>
              </a:lnSpc>
              <a:buFont typeface="Wingdings" panose="05000000000000000000" pitchFamily="2" charset="2"/>
              <a:buChar char="§"/>
            </a:pPr>
            <a:r>
              <a:rPr lang="en-US" sz="1100" dirty="0">
                <a:latin typeface="Open Sans" panose="020B0606030504020204" pitchFamily="34" charset="0"/>
                <a:ea typeface="Open Sans" panose="020B0606030504020204" pitchFamily="34" charset="0"/>
                <a:cs typeface="Open Sans" panose="020B0606030504020204" pitchFamily="34" charset="0"/>
              </a:rPr>
              <a:t>Do NOT reproduce, replicate, or modify the design (this includes no alteration of shape, coloring, text, years, etc.). </a:t>
            </a:r>
          </a:p>
          <a:p>
            <a:pPr marL="171450" indent="-171450">
              <a:lnSpc>
                <a:spcPct val="150000"/>
              </a:lnSpc>
              <a:buFont typeface="Wingdings" panose="05000000000000000000" pitchFamily="2" charset="2"/>
              <a:buChar char="§"/>
            </a:pPr>
            <a:r>
              <a:rPr lang="en-US" sz="1100" dirty="0">
                <a:latin typeface="Open Sans" panose="020B0606030504020204" pitchFamily="34" charset="0"/>
                <a:ea typeface="Open Sans" panose="020B0606030504020204" pitchFamily="34" charset="0"/>
                <a:cs typeface="Open Sans" panose="020B0606030504020204" pitchFamily="34" charset="0"/>
              </a:rPr>
              <a:t>Ensure images, text, and other design elements don’t come in direct contact with the badge.</a:t>
            </a:r>
          </a:p>
          <a:p>
            <a:pPr marL="171450" indent="-171450">
              <a:lnSpc>
                <a:spcPct val="150000"/>
              </a:lnSpc>
              <a:buFont typeface="Wingdings" panose="05000000000000000000" pitchFamily="2" charset="2"/>
              <a:buChar char="§"/>
            </a:pPr>
            <a:r>
              <a:rPr lang="en-US" sz="1100" b="1" dirty="0">
                <a:solidFill>
                  <a:srgbClr val="00417B"/>
                </a:solidFill>
                <a:latin typeface="Open Sans" panose="020B0606030504020204" pitchFamily="34" charset="0"/>
                <a:ea typeface="Open Sans" panose="020B0606030504020204" pitchFamily="34" charset="0"/>
                <a:cs typeface="Open Sans" panose="020B0606030504020204" pitchFamily="34" charset="0"/>
              </a:rPr>
              <a:t>Badge can only be used where a specific OEM brand appears (IF that OEM brand participates in the NMMA CSI program). Placement on inventory units can only occur if that OEM brand participates in the NMMA CSI program.</a:t>
            </a:r>
          </a:p>
          <a:p>
            <a:pPr marL="171450" indent="-171450">
              <a:lnSpc>
                <a:spcPct val="150000"/>
              </a:lnSpc>
              <a:buFont typeface="Wingdings" panose="05000000000000000000" pitchFamily="2" charset="2"/>
              <a:buChar char="§"/>
            </a:pPr>
            <a:r>
              <a:rPr lang="en-US" sz="1100" b="1" dirty="0">
                <a:solidFill>
                  <a:srgbClr val="00417B"/>
                </a:solidFill>
                <a:latin typeface="Open Sans" panose="020B0606030504020204" pitchFamily="34" charset="0"/>
                <a:ea typeface="Open Sans" panose="020B0606030504020204" pitchFamily="34" charset="0"/>
                <a:cs typeface="Open Sans" panose="020B0606030504020204" pitchFamily="34" charset="0"/>
              </a:rPr>
              <a:t>Badge CAN also be used on pages where there are no specific OEM brand call-outs, such as the home page or About Us page. </a:t>
            </a:r>
            <a:endParaRPr lang="en-ID" sz="1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1D08D84-3427-935F-B66E-D0F759446E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3029" y="198971"/>
            <a:ext cx="3567045" cy="2064696"/>
          </a:xfrm>
          <a:prstGeom prst="rect">
            <a:avLst/>
          </a:prstGeom>
        </p:spPr>
      </p:pic>
      <p:pic>
        <p:nvPicPr>
          <p:cNvPr id="8" name="Picture Placeholder 3">
            <a:extLst>
              <a:ext uri="{FF2B5EF4-FFF2-40B4-BE49-F238E27FC236}">
                <a16:creationId xmlns:a16="http://schemas.microsoft.com/office/drawing/2014/main" id="{AFC249AC-F293-27C6-5947-F27E0E047B49}"/>
              </a:ext>
            </a:extLst>
          </p:cNvPr>
          <p:cNvPicPr>
            <a:picLocks noChangeAspect="1"/>
          </p:cNvPicPr>
          <p:nvPr/>
        </p:nvPicPr>
        <p:blipFill rotWithShape="1">
          <a:blip r:embed="rId6">
            <a:extLst>
              <a:ext uri="{28A0092B-C50C-407E-A947-70E740481C1C}">
                <a14:useLocalDpi xmlns:a14="http://schemas.microsoft.com/office/drawing/2010/main" val="0"/>
              </a:ext>
            </a:extLst>
          </a:blip>
          <a:srcRect t="-6261" b="-6261"/>
          <a:stretch/>
        </p:blipFill>
        <p:spPr>
          <a:xfrm>
            <a:off x="4857888" y="206293"/>
            <a:ext cx="2813872" cy="1921369"/>
          </a:xfrm>
          <a:prstGeom prst="rect">
            <a:avLst/>
          </a:prstGeom>
        </p:spPr>
      </p:pic>
      <p:pic>
        <p:nvPicPr>
          <p:cNvPr id="26" name="Picture 25">
            <a:extLst>
              <a:ext uri="{FF2B5EF4-FFF2-40B4-BE49-F238E27FC236}">
                <a16:creationId xmlns:a16="http://schemas.microsoft.com/office/drawing/2014/main" id="{537C6887-FC72-A74E-AAEF-D4CFD5E1B196}"/>
              </a:ext>
            </a:extLst>
          </p:cNvPr>
          <p:cNvPicPr>
            <a:picLocks noChangeAspect="1"/>
          </p:cNvPicPr>
          <p:nvPr/>
        </p:nvPicPr>
        <p:blipFill>
          <a:blip r:embed="rId7"/>
          <a:stretch>
            <a:fillRect/>
          </a:stretch>
        </p:blipFill>
        <p:spPr>
          <a:xfrm>
            <a:off x="11057196" y="1496896"/>
            <a:ext cx="441017" cy="161511"/>
          </a:xfrm>
          <a:prstGeom prst="rect">
            <a:avLst/>
          </a:prstGeom>
        </p:spPr>
      </p:pic>
      <p:sp>
        <p:nvSpPr>
          <p:cNvPr id="30" name="TextBox 29">
            <a:extLst>
              <a:ext uri="{FF2B5EF4-FFF2-40B4-BE49-F238E27FC236}">
                <a16:creationId xmlns:a16="http://schemas.microsoft.com/office/drawing/2014/main" id="{50467F61-D2FA-8FD7-586F-170E0DA00E3A}"/>
              </a:ext>
            </a:extLst>
          </p:cNvPr>
          <p:cNvSpPr txBox="1"/>
          <p:nvPr/>
        </p:nvSpPr>
        <p:spPr>
          <a:xfrm>
            <a:off x="5560976" y="2424270"/>
            <a:ext cx="1411150" cy="529376"/>
          </a:xfrm>
          <a:prstGeom prst="rect">
            <a:avLst/>
          </a:prstGeom>
          <a:noFill/>
        </p:spPr>
        <p:txBody>
          <a:bodyPr wrap="square" rtlCol="0">
            <a:spAutoFit/>
          </a:bodyPr>
          <a:lstStyle/>
          <a:p>
            <a:pPr marL="171450" indent="-171450">
              <a:lnSpc>
                <a:spcPct val="150000"/>
              </a:lnSpc>
              <a:buFont typeface="Wingdings" panose="05000000000000000000" pitchFamily="2" charset="2"/>
              <a:buChar char="ü"/>
            </a:pPr>
            <a:r>
              <a:rPr lang="en-US" sz="1000" b="1" dirty="0">
                <a:solidFill>
                  <a:srgbClr val="00417B"/>
                </a:solidFill>
                <a:latin typeface="Open Sans" panose="020B0606030504020204" pitchFamily="34" charset="0"/>
                <a:ea typeface="Open Sans" panose="020B0606030504020204" pitchFamily="34" charset="0"/>
                <a:cs typeface="Open Sans" panose="020B0606030504020204" pitchFamily="34" charset="0"/>
              </a:rPr>
              <a:t>Correct Usage</a:t>
            </a:r>
          </a:p>
          <a:p>
            <a:pPr marL="171450" indent="-171450">
              <a:lnSpc>
                <a:spcPct val="150000"/>
              </a:lnSpc>
              <a:buFont typeface="Wingdings" panose="05000000000000000000" pitchFamily="2" charset="2"/>
              <a:buChar char="ü"/>
            </a:pPr>
            <a:endParaRPr lang="en-ID" sz="10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31" name="Straight Connector 30">
            <a:extLst>
              <a:ext uri="{FF2B5EF4-FFF2-40B4-BE49-F238E27FC236}">
                <a16:creationId xmlns:a16="http://schemas.microsoft.com/office/drawing/2014/main" id="{52046EC5-D117-0236-4E10-4F75500AB8AA}"/>
              </a:ext>
            </a:extLst>
          </p:cNvPr>
          <p:cNvCxnSpPr>
            <a:cxnSpLocks/>
          </p:cNvCxnSpPr>
          <p:nvPr/>
        </p:nvCxnSpPr>
        <p:spPr>
          <a:xfrm>
            <a:off x="4670082" y="2878674"/>
            <a:ext cx="75219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56941EC-8D5B-EF33-89FC-554193376EB1}"/>
              </a:ext>
            </a:extLst>
          </p:cNvPr>
          <p:cNvSpPr txBox="1"/>
          <p:nvPr/>
        </p:nvSpPr>
        <p:spPr>
          <a:xfrm>
            <a:off x="10755752" y="2012186"/>
            <a:ext cx="1640167" cy="298543"/>
          </a:xfrm>
          <a:prstGeom prst="rect">
            <a:avLst/>
          </a:prstGeom>
          <a:noFill/>
        </p:spPr>
        <p:txBody>
          <a:bodyPr wrap="square" rtlCol="0">
            <a:spAutoFit/>
          </a:bodyPr>
          <a:lstStyle/>
          <a:p>
            <a:pPr>
              <a:lnSpc>
                <a:spcPct val="150000"/>
              </a:lnSpc>
            </a:pPr>
            <a:r>
              <a:rPr lang="en-ID" sz="1000" b="1" dirty="0">
                <a:latin typeface="Open Sans" panose="020B0606030504020204" pitchFamily="34" charset="0"/>
                <a:ea typeface="Open Sans" panose="020B0606030504020204" pitchFamily="34" charset="0"/>
                <a:cs typeface="Open Sans" panose="020B0606030504020204" pitchFamily="34" charset="0"/>
              </a:rPr>
              <a:t>Modified Badge </a:t>
            </a:r>
          </a:p>
        </p:txBody>
      </p:sp>
      <p:pic>
        <p:nvPicPr>
          <p:cNvPr id="21" name="Picture 20" descr="Graphical user interface&#10;&#10;Description automatically generated">
            <a:extLst>
              <a:ext uri="{FF2B5EF4-FFF2-40B4-BE49-F238E27FC236}">
                <a16:creationId xmlns:a16="http://schemas.microsoft.com/office/drawing/2014/main" id="{FB44D01B-5F12-2722-53D4-408E098D0E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9844" y="180789"/>
            <a:ext cx="1976526" cy="1834018"/>
          </a:xfrm>
          <a:prstGeom prst="rect">
            <a:avLst/>
          </a:prstGeom>
          <a:ln>
            <a:solidFill>
              <a:schemeClr val="tx1">
                <a:lumMod val="50000"/>
                <a:lumOff val="50000"/>
              </a:schemeClr>
            </a:solidFill>
          </a:ln>
        </p:spPr>
      </p:pic>
      <p:sp>
        <p:nvSpPr>
          <p:cNvPr id="25" name="TextBox 24">
            <a:extLst>
              <a:ext uri="{FF2B5EF4-FFF2-40B4-BE49-F238E27FC236}">
                <a16:creationId xmlns:a16="http://schemas.microsoft.com/office/drawing/2014/main" id="{44BBE690-08C3-3F36-8F97-B8FC05F13C53}"/>
              </a:ext>
            </a:extLst>
          </p:cNvPr>
          <p:cNvSpPr txBox="1"/>
          <p:nvPr/>
        </p:nvSpPr>
        <p:spPr>
          <a:xfrm>
            <a:off x="8140428" y="1989291"/>
            <a:ext cx="2338938" cy="529376"/>
          </a:xfrm>
          <a:prstGeom prst="rect">
            <a:avLst/>
          </a:prstGeom>
          <a:noFill/>
        </p:spPr>
        <p:txBody>
          <a:bodyPr wrap="square" rtlCol="0">
            <a:spAutoFit/>
          </a:bodyPr>
          <a:lstStyle/>
          <a:p>
            <a:pPr algn="ctr">
              <a:lnSpc>
                <a:spcPct val="150000"/>
              </a:lnSpc>
            </a:pPr>
            <a:r>
              <a:rPr lang="en-ID" sz="1000" b="1" dirty="0">
                <a:latin typeface="Open Sans" panose="020B0606030504020204" pitchFamily="34" charset="0"/>
                <a:ea typeface="Open Sans" panose="020B0606030504020204" pitchFamily="34" charset="0"/>
                <a:cs typeface="Open Sans" panose="020B0606030504020204" pitchFamily="34" charset="0"/>
              </a:rPr>
              <a:t>Badge placement on brand that does NOT participate in program</a:t>
            </a:r>
          </a:p>
        </p:txBody>
      </p:sp>
      <p:pic>
        <p:nvPicPr>
          <p:cNvPr id="38" name="Picture 37">
            <a:extLst>
              <a:ext uri="{FF2B5EF4-FFF2-40B4-BE49-F238E27FC236}">
                <a16:creationId xmlns:a16="http://schemas.microsoft.com/office/drawing/2014/main" id="{75D2AA5D-61D5-198A-5D43-D672CC434017}"/>
              </a:ext>
            </a:extLst>
          </p:cNvPr>
          <p:cNvPicPr>
            <a:picLocks noChangeAspect="1"/>
          </p:cNvPicPr>
          <p:nvPr/>
        </p:nvPicPr>
        <p:blipFill>
          <a:blip r:embed="rId9"/>
          <a:stretch>
            <a:fillRect/>
          </a:stretch>
        </p:blipFill>
        <p:spPr>
          <a:xfrm>
            <a:off x="4954272" y="1403245"/>
            <a:ext cx="606704" cy="359932"/>
          </a:xfrm>
          <a:prstGeom prst="rect">
            <a:avLst/>
          </a:prstGeom>
        </p:spPr>
      </p:pic>
      <p:cxnSp>
        <p:nvCxnSpPr>
          <p:cNvPr id="6" name="Straight Connector 5">
            <a:extLst>
              <a:ext uri="{FF2B5EF4-FFF2-40B4-BE49-F238E27FC236}">
                <a16:creationId xmlns:a16="http://schemas.microsoft.com/office/drawing/2014/main" id="{57561E80-B182-769D-7045-79612505A335}"/>
              </a:ext>
            </a:extLst>
          </p:cNvPr>
          <p:cNvCxnSpPr>
            <a:cxnSpLocks/>
          </p:cNvCxnSpPr>
          <p:nvPr/>
        </p:nvCxnSpPr>
        <p:spPr>
          <a:xfrm flipV="1">
            <a:off x="8180000" y="77533"/>
            <a:ext cx="0" cy="28074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Multiplication Sign 27">
            <a:extLst>
              <a:ext uri="{FF2B5EF4-FFF2-40B4-BE49-F238E27FC236}">
                <a16:creationId xmlns:a16="http://schemas.microsoft.com/office/drawing/2014/main" id="{86E11B3E-B553-F7A6-DC0F-199863DC1477}"/>
              </a:ext>
            </a:extLst>
          </p:cNvPr>
          <p:cNvSpPr/>
          <p:nvPr/>
        </p:nvSpPr>
        <p:spPr>
          <a:xfrm>
            <a:off x="9090178" y="2534233"/>
            <a:ext cx="426351" cy="35077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0BF7B77-E061-876F-C002-C12A1E7FDA86}"/>
              </a:ext>
            </a:extLst>
          </p:cNvPr>
          <p:cNvCxnSpPr>
            <a:cxnSpLocks/>
          </p:cNvCxnSpPr>
          <p:nvPr/>
        </p:nvCxnSpPr>
        <p:spPr>
          <a:xfrm flipV="1">
            <a:off x="10447395" y="109271"/>
            <a:ext cx="0" cy="27757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B6F80C5-31AA-CCF4-A221-0ECCE6152DAD}"/>
              </a:ext>
            </a:extLst>
          </p:cNvPr>
          <p:cNvCxnSpPr>
            <a:cxnSpLocks/>
          </p:cNvCxnSpPr>
          <p:nvPr/>
        </p:nvCxnSpPr>
        <p:spPr>
          <a:xfrm>
            <a:off x="4430340" y="4915871"/>
            <a:ext cx="400982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Multiplication Sign 17">
            <a:extLst>
              <a:ext uri="{FF2B5EF4-FFF2-40B4-BE49-F238E27FC236}">
                <a16:creationId xmlns:a16="http://schemas.microsoft.com/office/drawing/2014/main" id="{50BC3441-FFB3-F28B-A992-08BA07480064}"/>
              </a:ext>
            </a:extLst>
          </p:cNvPr>
          <p:cNvSpPr/>
          <p:nvPr/>
        </p:nvSpPr>
        <p:spPr>
          <a:xfrm>
            <a:off x="6717298" y="6402692"/>
            <a:ext cx="416781" cy="37169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1B40681-E01E-81E2-55DD-32F4E2A4FCBF}"/>
              </a:ext>
            </a:extLst>
          </p:cNvPr>
          <p:cNvSpPr txBox="1"/>
          <p:nvPr/>
        </p:nvSpPr>
        <p:spPr>
          <a:xfrm>
            <a:off x="6313996" y="6153685"/>
            <a:ext cx="1640167" cy="298543"/>
          </a:xfrm>
          <a:prstGeom prst="rect">
            <a:avLst/>
          </a:prstGeom>
          <a:noFill/>
        </p:spPr>
        <p:txBody>
          <a:bodyPr wrap="square" rtlCol="0">
            <a:spAutoFit/>
          </a:bodyPr>
          <a:lstStyle/>
          <a:p>
            <a:pPr>
              <a:lnSpc>
                <a:spcPct val="150000"/>
              </a:lnSpc>
            </a:pPr>
            <a:r>
              <a:rPr lang="en-ID" sz="1000" b="1" dirty="0">
                <a:latin typeface="Open Sans" panose="020B0606030504020204" pitchFamily="34" charset="0"/>
                <a:ea typeface="Open Sans" panose="020B0606030504020204" pitchFamily="34" charset="0"/>
                <a:cs typeface="Open Sans" panose="020B0606030504020204" pitchFamily="34" charset="0"/>
              </a:rPr>
              <a:t>Modified Badge</a:t>
            </a:r>
          </a:p>
        </p:txBody>
      </p:sp>
      <p:sp>
        <p:nvSpPr>
          <p:cNvPr id="43" name="TextBox 42">
            <a:extLst>
              <a:ext uri="{FF2B5EF4-FFF2-40B4-BE49-F238E27FC236}">
                <a16:creationId xmlns:a16="http://schemas.microsoft.com/office/drawing/2014/main" id="{745EA51B-E81B-7FA3-2F87-88475AFE39CC}"/>
              </a:ext>
            </a:extLst>
          </p:cNvPr>
          <p:cNvSpPr txBox="1"/>
          <p:nvPr/>
        </p:nvSpPr>
        <p:spPr>
          <a:xfrm>
            <a:off x="6236656" y="4566153"/>
            <a:ext cx="1640167" cy="529376"/>
          </a:xfrm>
          <a:prstGeom prst="rect">
            <a:avLst/>
          </a:prstGeom>
          <a:noFill/>
        </p:spPr>
        <p:txBody>
          <a:bodyPr wrap="square" rtlCol="0">
            <a:spAutoFit/>
          </a:bodyPr>
          <a:lstStyle/>
          <a:p>
            <a:pPr marL="171450" indent="-171450">
              <a:lnSpc>
                <a:spcPct val="150000"/>
              </a:lnSpc>
              <a:buFont typeface="Wingdings" panose="05000000000000000000" pitchFamily="2" charset="2"/>
              <a:buChar char="ü"/>
            </a:pPr>
            <a:r>
              <a:rPr lang="en-US" sz="1000" b="1" dirty="0">
                <a:solidFill>
                  <a:srgbClr val="00417B"/>
                </a:solidFill>
                <a:latin typeface="Open Sans" panose="020B0606030504020204" pitchFamily="34" charset="0"/>
                <a:ea typeface="Open Sans" panose="020B0606030504020204" pitchFamily="34" charset="0"/>
                <a:cs typeface="Open Sans" panose="020B0606030504020204" pitchFamily="34" charset="0"/>
              </a:rPr>
              <a:t>Correct Usage</a:t>
            </a:r>
          </a:p>
          <a:p>
            <a:pPr marL="171450" indent="-171450">
              <a:lnSpc>
                <a:spcPct val="150000"/>
              </a:lnSpc>
              <a:buFont typeface="Wingdings" panose="05000000000000000000" pitchFamily="2" charset="2"/>
              <a:buChar char="ü"/>
            </a:pPr>
            <a:endParaRPr lang="en-ID"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id="{C1BD92F7-0DFF-D2F5-9114-84F745726487}"/>
              </a:ext>
            </a:extLst>
          </p:cNvPr>
          <p:cNvSpPr txBox="1"/>
          <p:nvPr/>
        </p:nvSpPr>
        <p:spPr>
          <a:xfrm>
            <a:off x="10454853" y="3999991"/>
            <a:ext cx="1640167" cy="529376"/>
          </a:xfrm>
          <a:prstGeom prst="rect">
            <a:avLst/>
          </a:prstGeom>
          <a:noFill/>
        </p:spPr>
        <p:txBody>
          <a:bodyPr wrap="square" rtlCol="0">
            <a:spAutoFit/>
          </a:bodyPr>
          <a:lstStyle/>
          <a:p>
            <a:pPr marL="171450" indent="-171450">
              <a:lnSpc>
                <a:spcPct val="150000"/>
              </a:lnSpc>
              <a:buFont typeface="Wingdings" panose="05000000000000000000" pitchFamily="2" charset="2"/>
              <a:buChar char="ü"/>
            </a:pPr>
            <a:r>
              <a:rPr lang="en-US" sz="1000" b="1" dirty="0">
                <a:solidFill>
                  <a:srgbClr val="00417B"/>
                </a:solidFill>
                <a:latin typeface="Open Sans" panose="020B0606030504020204" pitchFamily="34" charset="0"/>
                <a:ea typeface="Open Sans" panose="020B0606030504020204" pitchFamily="34" charset="0"/>
                <a:cs typeface="Open Sans" panose="020B0606030504020204" pitchFamily="34" charset="0"/>
              </a:rPr>
              <a:t>Correct Usage</a:t>
            </a:r>
          </a:p>
          <a:p>
            <a:pPr marL="171450" indent="-171450">
              <a:lnSpc>
                <a:spcPct val="150000"/>
              </a:lnSpc>
              <a:buFont typeface="Wingdings" panose="05000000000000000000" pitchFamily="2" charset="2"/>
              <a:buChar char="ü"/>
            </a:pPr>
            <a:endParaRPr lang="en-ID"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46" name="Multiplication Sign 17">
            <a:extLst>
              <a:ext uri="{FF2B5EF4-FFF2-40B4-BE49-F238E27FC236}">
                <a16:creationId xmlns:a16="http://schemas.microsoft.com/office/drawing/2014/main" id="{26D2898E-9FC1-8D8C-AABA-D63410690596}"/>
              </a:ext>
            </a:extLst>
          </p:cNvPr>
          <p:cNvSpPr/>
          <p:nvPr/>
        </p:nvSpPr>
        <p:spPr>
          <a:xfrm>
            <a:off x="10851104" y="6107269"/>
            <a:ext cx="416781" cy="371699"/>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F1F0351-2979-ED78-0CF1-48A17844A813}"/>
              </a:ext>
            </a:extLst>
          </p:cNvPr>
          <p:cNvSpPr txBox="1"/>
          <p:nvPr/>
        </p:nvSpPr>
        <p:spPr>
          <a:xfrm>
            <a:off x="10151283" y="5808376"/>
            <a:ext cx="2091516" cy="298543"/>
          </a:xfrm>
          <a:prstGeom prst="rect">
            <a:avLst/>
          </a:prstGeom>
          <a:noFill/>
        </p:spPr>
        <p:txBody>
          <a:bodyPr wrap="square" rtlCol="0">
            <a:spAutoFit/>
          </a:bodyPr>
          <a:lstStyle/>
          <a:p>
            <a:pPr>
              <a:lnSpc>
                <a:spcPct val="150000"/>
              </a:lnSpc>
            </a:pPr>
            <a:r>
              <a:rPr lang="en-ID" sz="1000" b="1" dirty="0">
                <a:latin typeface="Open Sans" panose="020B0606030504020204" pitchFamily="34" charset="0"/>
                <a:ea typeface="Open Sans" panose="020B0606030504020204" pitchFamily="34" charset="0"/>
                <a:cs typeface="Open Sans" panose="020B0606030504020204" pitchFamily="34" charset="0"/>
              </a:rPr>
              <a:t>Contact with Design Elements</a:t>
            </a:r>
          </a:p>
        </p:txBody>
      </p:sp>
      <p:cxnSp>
        <p:nvCxnSpPr>
          <p:cNvPr id="50" name="Straight Connector 49">
            <a:extLst>
              <a:ext uri="{FF2B5EF4-FFF2-40B4-BE49-F238E27FC236}">
                <a16:creationId xmlns:a16="http://schemas.microsoft.com/office/drawing/2014/main" id="{B66B0989-73C1-0752-399D-95D341D79887}"/>
              </a:ext>
            </a:extLst>
          </p:cNvPr>
          <p:cNvCxnSpPr>
            <a:cxnSpLocks/>
          </p:cNvCxnSpPr>
          <p:nvPr/>
        </p:nvCxnSpPr>
        <p:spPr>
          <a:xfrm flipV="1">
            <a:off x="8407500" y="2863108"/>
            <a:ext cx="32667" cy="39009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4" name="Picture 53" descr="A screenshot of a boat&#10;&#10;Description automatically generated with low confidence">
            <a:extLst>
              <a:ext uri="{FF2B5EF4-FFF2-40B4-BE49-F238E27FC236}">
                <a16:creationId xmlns:a16="http://schemas.microsoft.com/office/drawing/2014/main" id="{9525D416-8B93-FE41-0D68-81097B7300C2}"/>
              </a:ext>
            </a:extLst>
          </p:cNvPr>
          <p:cNvPicPr>
            <a:picLocks noChangeAspect="1"/>
          </p:cNvPicPr>
          <p:nvPr/>
        </p:nvPicPr>
        <p:blipFill rotWithShape="1">
          <a:blip r:embed="rId10">
            <a:extLst>
              <a:ext uri="{28A0092B-C50C-407E-A947-70E740481C1C}">
                <a14:useLocalDpi xmlns:a14="http://schemas.microsoft.com/office/drawing/2010/main" val="0"/>
              </a:ext>
            </a:extLst>
          </a:blip>
          <a:srcRect l="16889" t="11392" r="18407" b="9197"/>
          <a:stretch/>
        </p:blipFill>
        <p:spPr>
          <a:xfrm>
            <a:off x="8503556" y="2925737"/>
            <a:ext cx="1627522" cy="1997502"/>
          </a:xfrm>
          <a:prstGeom prst="rect">
            <a:avLst/>
          </a:prstGeom>
          <a:ln>
            <a:noFill/>
          </a:ln>
          <a:effectLst>
            <a:outerShdw blurRad="50800" dist="38100" dir="2700000" algn="tl" rotWithShape="0">
              <a:prstClr val="black"/>
            </a:outerShdw>
          </a:effectLst>
        </p:spPr>
      </p:pic>
      <p:pic>
        <p:nvPicPr>
          <p:cNvPr id="56" name="Picture 55" descr="A screenshot of a video game&#10;&#10;Description automatically generated with low confidence">
            <a:extLst>
              <a:ext uri="{FF2B5EF4-FFF2-40B4-BE49-F238E27FC236}">
                <a16:creationId xmlns:a16="http://schemas.microsoft.com/office/drawing/2014/main" id="{012E6D2F-D4B0-4A78-3FA9-028285D5C8E7}"/>
              </a:ext>
            </a:extLst>
          </p:cNvPr>
          <p:cNvPicPr>
            <a:picLocks noChangeAspect="1"/>
          </p:cNvPicPr>
          <p:nvPr/>
        </p:nvPicPr>
        <p:blipFill rotWithShape="1">
          <a:blip r:embed="rId11">
            <a:extLst>
              <a:ext uri="{28A0092B-C50C-407E-A947-70E740481C1C}">
                <a14:useLocalDpi xmlns:a14="http://schemas.microsoft.com/office/drawing/2010/main" val="0"/>
              </a:ext>
            </a:extLst>
          </a:blip>
          <a:srcRect l="18848" t="12506" r="16767" b="10158"/>
          <a:stretch/>
        </p:blipFill>
        <p:spPr>
          <a:xfrm>
            <a:off x="8571097" y="4872054"/>
            <a:ext cx="1663009" cy="1997502"/>
          </a:xfrm>
          <a:prstGeom prst="rect">
            <a:avLst/>
          </a:prstGeom>
          <a:effectLst>
            <a:outerShdw blurRad="50800" dist="50800" dir="5400000" algn="ctr" rotWithShape="0">
              <a:srgbClr val="000000"/>
            </a:outerShdw>
          </a:effectLst>
        </p:spPr>
      </p:pic>
      <p:sp>
        <p:nvSpPr>
          <p:cNvPr id="57" name="Multiplication Sign 27">
            <a:extLst>
              <a:ext uri="{FF2B5EF4-FFF2-40B4-BE49-F238E27FC236}">
                <a16:creationId xmlns:a16="http://schemas.microsoft.com/office/drawing/2014/main" id="{B1CE6981-0759-8B87-0D3C-7D03C991B300}"/>
              </a:ext>
            </a:extLst>
          </p:cNvPr>
          <p:cNvSpPr/>
          <p:nvPr/>
        </p:nvSpPr>
        <p:spPr>
          <a:xfrm>
            <a:off x="11054709" y="2534232"/>
            <a:ext cx="426351" cy="350777"/>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website&#10;&#10;Description automatically generated with low confidence">
            <a:extLst>
              <a:ext uri="{FF2B5EF4-FFF2-40B4-BE49-F238E27FC236}">
                <a16:creationId xmlns:a16="http://schemas.microsoft.com/office/drawing/2014/main" id="{E5033B0F-9300-EA30-18A8-558E2C4697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57009" y="471561"/>
            <a:ext cx="2813872" cy="1600200"/>
          </a:xfrm>
          <a:prstGeom prst="rect">
            <a:avLst/>
          </a:prstGeom>
        </p:spPr>
      </p:pic>
      <p:pic>
        <p:nvPicPr>
          <p:cNvPr id="16" name="Picture 15">
            <a:extLst>
              <a:ext uri="{FF2B5EF4-FFF2-40B4-BE49-F238E27FC236}">
                <a16:creationId xmlns:a16="http://schemas.microsoft.com/office/drawing/2014/main" id="{3CE3C2F5-5757-ECC1-EE47-097CA0C2F9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53886" y="283228"/>
            <a:ext cx="2838924" cy="188632"/>
          </a:xfrm>
          <a:prstGeom prst="rect">
            <a:avLst/>
          </a:prstGeom>
        </p:spPr>
      </p:pic>
    </p:spTree>
    <p:extLst>
      <p:ext uri="{BB962C8B-B14F-4D97-AF65-F5344CB8AC3E}">
        <p14:creationId xmlns:p14="http://schemas.microsoft.com/office/powerpoint/2010/main" val="158449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2A67C7"/>
            </a:gs>
            <a:gs pos="100000">
              <a:srgbClr val="00417B"/>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CD78D3-228F-5F7E-D1AD-C8316350FA12}"/>
              </a:ext>
            </a:extLst>
          </p:cNvPr>
          <p:cNvPicPr>
            <a:picLocks noChangeAspect="1"/>
          </p:cNvPicPr>
          <p:nvPr/>
        </p:nvPicPr>
        <p:blipFill>
          <a:blip r:embed="rId3"/>
          <a:stretch>
            <a:fillRect/>
          </a:stretch>
        </p:blipFill>
        <p:spPr>
          <a:xfrm>
            <a:off x="-25" y="23466"/>
            <a:ext cx="12192025" cy="6888494"/>
          </a:xfrm>
          <a:prstGeom prst="rect">
            <a:avLst/>
          </a:prstGeom>
        </p:spPr>
      </p:pic>
      <p:sp>
        <p:nvSpPr>
          <p:cNvPr id="10" name="TextBox 9">
            <a:extLst>
              <a:ext uri="{FF2B5EF4-FFF2-40B4-BE49-F238E27FC236}">
                <a16:creationId xmlns:a16="http://schemas.microsoft.com/office/drawing/2014/main" id="{37DF181B-F9F4-4022-9A83-AA50F806FF6F}"/>
              </a:ext>
            </a:extLst>
          </p:cNvPr>
          <p:cNvSpPr txBox="1"/>
          <p:nvPr/>
        </p:nvSpPr>
        <p:spPr>
          <a:xfrm>
            <a:off x="694077" y="567254"/>
            <a:ext cx="8767957" cy="861774"/>
          </a:xfrm>
          <a:prstGeom prst="rect">
            <a:avLst/>
          </a:prstGeom>
          <a:noFill/>
        </p:spPr>
        <p:txBody>
          <a:bodyPr wrap="square" rtlCol="0">
            <a:spAutoFit/>
          </a:bodyPr>
          <a:lstStyle/>
          <a:p>
            <a:r>
              <a:rPr lang="en-ID" sz="5000" dirty="0">
                <a:solidFill>
                  <a:schemeClr val="bg1"/>
                </a:solidFill>
                <a:latin typeface="DM Sans" pitchFamily="2" charset="0"/>
              </a:rPr>
              <a:t>Questions?</a:t>
            </a:r>
          </a:p>
        </p:txBody>
      </p:sp>
      <p:sp>
        <p:nvSpPr>
          <p:cNvPr id="20" name="TextBox 19">
            <a:extLst>
              <a:ext uri="{FF2B5EF4-FFF2-40B4-BE49-F238E27FC236}">
                <a16:creationId xmlns:a16="http://schemas.microsoft.com/office/drawing/2014/main" id="{4B0AAB28-9186-44D3-A837-C2FAF3FB6F45}"/>
              </a:ext>
            </a:extLst>
          </p:cNvPr>
          <p:cNvSpPr txBox="1"/>
          <p:nvPr/>
        </p:nvSpPr>
        <p:spPr>
          <a:xfrm>
            <a:off x="765197" y="1835441"/>
            <a:ext cx="3682814" cy="409086"/>
          </a:xfrm>
          <a:prstGeom prst="rect">
            <a:avLst/>
          </a:prstGeom>
          <a:noFill/>
        </p:spPr>
        <p:txBody>
          <a:bodyPr wrap="square" rtlCol="0">
            <a:spAutoFit/>
          </a:bodyPr>
          <a:lstStyle/>
          <a:p>
            <a:pPr algn="just">
              <a:lnSpc>
                <a:spcPct val="200000"/>
              </a:lnSpc>
            </a:pPr>
            <a:r>
              <a:rPr lang="en-ID"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 Rollick at </a:t>
            </a:r>
            <a:r>
              <a:rPr lang="en-ID" sz="1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CSIsupport@Rollick.io </a:t>
            </a:r>
            <a:endParaRPr lang="en-ID"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Straight Connector 20">
            <a:extLst>
              <a:ext uri="{FF2B5EF4-FFF2-40B4-BE49-F238E27FC236}">
                <a16:creationId xmlns:a16="http://schemas.microsoft.com/office/drawing/2014/main" id="{3B7F4129-067C-4ACD-BDE2-921DFF2553AB}"/>
              </a:ext>
            </a:extLst>
          </p:cNvPr>
          <p:cNvCxnSpPr>
            <a:cxnSpLocks/>
          </p:cNvCxnSpPr>
          <p:nvPr/>
        </p:nvCxnSpPr>
        <p:spPr>
          <a:xfrm>
            <a:off x="846477" y="1641580"/>
            <a:ext cx="54019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95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ED6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2339</TotalTime>
  <Words>475</Words>
  <Application>Microsoft Macintosh PowerPoint</Application>
  <PresentationFormat>Widescreen</PresentationFormat>
  <Paragraphs>55</Paragraphs>
  <Slides>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DM Sans</vt:lpstr>
      <vt:lpstr>DM Sans Medium</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Ramanda Galang Bryantama</dc:creator>
  <cp:lastModifiedBy>Emerald May</cp:lastModifiedBy>
  <cp:revision>56</cp:revision>
  <dcterms:created xsi:type="dcterms:W3CDTF">2019-08-12T03:52:24Z</dcterms:created>
  <dcterms:modified xsi:type="dcterms:W3CDTF">2023-05-16T18:03:25Z</dcterms:modified>
</cp:coreProperties>
</file>